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10287000" cx="18288000"/>
  <p:notesSz cx="6858000" cy="9144000"/>
  <p:embeddedFontLst>
    <p:embeddedFont>
      <p:font typeface="Poppins"/>
      <p:regular r:id="rId19"/>
      <p:bold r:id="rId20"/>
      <p:italic r:id="rId21"/>
      <p:boldItalic r:id="rId22"/>
    </p:embeddedFont>
    <p:embeddedFont>
      <p:font typeface="Poppins SemiBold"/>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28430BC-B0CC-45CF-9416-8DD1C74691BA}">
  <a:tblStyle styleId="{F28430BC-B0CC-45CF-9416-8DD1C74691B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bold.fntdata"/><Relationship Id="rId22" Type="http://schemas.openxmlformats.org/officeDocument/2006/relationships/font" Target="fonts/Poppins-boldItalic.fntdata"/><Relationship Id="rId21" Type="http://schemas.openxmlformats.org/officeDocument/2006/relationships/font" Target="fonts/Poppins-italic.fntdata"/><Relationship Id="rId24" Type="http://schemas.openxmlformats.org/officeDocument/2006/relationships/font" Target="fonts/PoppinsSemiBold-bold.fntdata"/><Relationship Id="rId23" Type="http://schemas.openxmlformats.org/officeDocument/2006/relationships/font" Target="fonts/PoppinsSemiBol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PoppinsSemiBold-boldItalic.fntdata"/><Relationship Id="rId25" Type="http://schemas.openxmlformats.org/officeDocument/2006/relationships/font" Target="fonts/PoppinsSemi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Poppins-regular.fntdata"/><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15.jpg>
</file>

<file path=ppt/media/image16.jpg>
</file>

<file path=ppt/media/image2.png>
</file>

<file path=ppt/media/image3.pn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jpg"/><Relationship Id="rId4" Type="http://schemas.openxmlformats.org/officeDocument/2006/relationships/image" Target="../media/image1.png"/><Relationship Id="rId5" Type="http://schemas.openxmlformats.org/officeDocument/2006/relationships/image" Target="../media/image13.png"/><Relationship Id="rId6" Type="http://schemas.openxmlformats.org/officeDocument/2006/relationships/image" Target="../media/image3.png"/><Relationship Id="rId7"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5.jp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github.com/SnoOpWo0t/God-Hierarchy-Prolog/blob/main/God%20Hierarchies%20Prolog.pdf"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jpg"/><Relationship Id="rId4" Type="http://schemas.openxmlformats.org/officeDocument/2006/relationships/hyperlink" Target="https://github.com/SnoOpWo0t/God-Hierarchy-Prolog/blob/main/God%20Hiarchy.p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83" name="Shape 83"/>
        <p:cNvGrpSpPr/>
        <p:nvPr/>
      </p:nvGrpSpPr>
      <p:grpSpPr>
        <a:xfrm>
          <a:off x="0" y="0"/>
          <a:ext cx="0" cy="0"/>
          <a:chOff x="0" y="0"/>
          <a:chExt cx="0" cy="0"/>
        </a:xfrm>
      </p:grpSpPr>
      <p:sp>
        <p:nvSpPr>
          <p:cNvPr id="84" name="Google Shape;84;p13"/>
          <p:cNvSpPr/>
          <p:nvPr/>
        </p:nvSpPr>
        <p:spPr>
          <a:xfrm>
            <a:off x="-1895145" y="511353"/>
            <a:ext cx="22079353" cy="3906198"/>
          </a:xfrm>
          <a:custGeom>
            <a:rect b="b" l="l" r="r" t="t"/>
            <a:pathLst>
              <a:path extrusionOk="0" h="605143" w="3420504">
                <a:moveTo>
                  <a:pt x="17884" y="0"/>
                </a:moveTo>
                <a:lnTo>
                  <a:pt x="3402621" y="0"/>
                </a:lnTo>
                <a:cubicBezTo>
                  <a:pt x="3407363" y="0"/>
                  <a:pt x="3411912" y="1884"/>
                  <a:pt x="3415266" y="5238"/>
                </a:cubicBezTo>
                <a:cubicBezTo>
                  <a:pt x="3418620" y="8592"/>
                  <a:pt x="3420504" y="13141"/>
                  <a:pt x="3420504" y="17884"/>
                </a:cubicBezTo>
                <a:lnTo>
                  <a:pt x="3420504" y="587260"/>
                </a:lnTo>
                <a:cubicBezTo>
                  <a:pt x="3420504" y="592003"/>
                  <a:pt x="3418620" y="596552"/>
                  <a:pt x="3415266" y="599906"/>
                </a:cubicBezTo>
                <a:cubicBezTo>
                  <a:pt x="3411912" y="603259"/>
                  <a:pt x="3407363" y="605143"/>
                  <a:pt x="3402621" y="605143"/>
                </a:cubicBezTo>
                <a:lnTo>
                  <a:pt x="17884" y="605143"/>
                </a:lnTo>
                <a:cubicBezTo>
                  <a:pt x="13141" y="605143"/>
                  <a:pt x="8592" y="603259"/>
                  <a:pt x="5238" y="599906"/>
                </a:cubicBezTo>
                <a:cubicBezTo>
                  <a:pt x="1884" y="596552"/>
                  <a:pt x="0" y="592003"/>
                  <a:pt x="0" y="587260"/>
                </a:cubicBezTo>
                <a:lnTo>
                  <a:pt x="0" y="17884"/>
                </a:lnTo>
                <a:cubicBezTo>
                  <a:pt x="0" y="13141"/>
                  <a:pt x="1884" y="8592"/>
                  <a:pt x="5238" y="5238"/>
                </a:cubicBezTo>
                <a:cubicBezTo>
                  <a:pt x="8592" y="1884"/>
                  <a:pt x="13141" y="0"/>
                  <a:pt x="17884" y="0"/>
                </a:cubicBezTo>
                <a:close/>
              </a:path>
            </a:pathLst>
          </a:custGeom>
          <a:blipFill rotWithShape="1">
            <a:blip r:embed="rId3">
              <a:alphaModFix/>
            </a:blip>
            <a:stretch>
              <a:fillRect b="-396163" l="0" r="0" t="-350791"/>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3"/>
          <p:cNvGrpSpPr/>
          <p:nvPr/>
        </p:nvGrpSpPr>
        <p:grpSpPr>
          <a:xfrm rot="-5400000">
            <a:off x="8880114" y="8231781"/>
            <a:ext cx="129954" cy="3483918"/>
            <a:chOff x="0" y="-104775"/>
            <a:chExt cx="34226" cy="917575"/>
          </a:xfrm>
        </p:grpSpPr>
        <p:sp>
          <p:nvSpPr>
            <p:cNvPr id="86" name="Google Shape;86;p13"/>
            <p:cNvSpPr/>
            <p:nvPr/>
          </p:nvSpPr>
          <p:spPr>
            <a:xfrm>
              <a:off x="0" y="0"/>
              <a:ext cx="34226" cy="812800"/>
            </a:xfrm>
            <a:custGeom>
              <a:rect b="b" l="l" r="r" t="t"/>
              <a:pathLst>
                <a:path extrusionOk="0"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txBox="1"/>
            <p:nvPr/>
          </p:nvSpPr>
          <p:spPr>
            <a:xfrm>
              <a:off x="0" y="-104775"/>
              <a:ext cx="34226" cy="917575"/>
            </a:xfrm>
            <a:prstGeom prst="rect">
              <a:avLst/>
            </a:prstGeom>
            <a:noFill/>
            <a:ln>
              <a:noFill/>
            </a:ln>
          </p:spPr>
          <p:txBody>
            <a:bodyPr anchorCtr="0" anchor="ctr" bIns="50800" lIns="50800" spcFirstLastPara="1" rIns="50800" wrap="square" tIns="50800">
              <a:noAutofit/>
            </a:bodyPr>
            <a:lstStyle/>
            <a:p>
              <a:pPr indent="0" lvl="0" marL="0" marR="0" rtl="0" algn="ctr">
                <a:lnSpc>
                  <a:spcPct val="188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88" name="Google Shape;88;p13"/>
          <p:cNvSpPr txBox="1"/>
          <p:nvPr/>
        </p:nvSpPr>
        <p:spPr>
          <a:xfrm>
            <a:off x="2640025" y="5133438"/>
            <a:ext cx="14438100" cy="1308300"/>
          </a:xfrm>
          <a:prstGeom prst="rect">
            <a:avLst/>
          </a:prstGeom>
          <a:noFill/>
          <a:ln>
            <a:noFill/>
          </a:ln>
        </p:spPr>
        <p:txBody>
          <a:bodyPr anchorCtr="0" anchor="t" bIns="0" lIns="0" spcFirstLastPara="1" rIns="0" wrap="square" tIns="0">
            <a:spAutoFit/>
          </a:bodyPr>
          <a:lstStyle/>
          <a:p>
            <a:pPr indent="0" lvl="0" marL="0" marR="0" rtl="0" algn="ctr">
              <a:lnSpc>
                <a:spcPct val="108000"/>
              </a:lnSpc>
              <a:spcBef>
                <a:spcPts val="0"/>
              </a:spcBef>
              <a:spcAft>
                <a:spcPts val="0"/>
              </a:spcAft>
              <a:buNone/>
            </a:pPr>
            <a:r>
              <a:rPr b="1" lang="en-US" sz="8499">
                <a:solidFill>
                  <a:srgbClr val="E34B4B"/>
                </a:solidFill>
                <a:latin typeface="Poppins SemiBold"/>
                <a:ea typeface="Poppins SemiBold"/>
                <a:cs typeface="Poppins SemiBold"/>
                <a:sym typeface="Poppins SemiBold"/>
              </a:rPr>
              <a:t>GOD HIERARCHIES </a:t>
            </a:r>
            <a:endParaRPr/>
          </a:p>
        </p:txBody>
      </p:sp>
      <p:sp>
        <p:nvSpPr>
          <p:cNvPr id="89" name="Google Shape;89;p13"/>
          <p:cNvSpPr txBox="1"/>
          <p:nvPr/>
        </p:nvSpPr>
        <p:spPr>
          <a:xfrm>
            <a:off x="1028700" y="7753922"/>
            <a:ext cx="16230600" cy="1895100"/>
          </a:xfrm>
          <a:prstGeom prst="rect">
            <a:avLst/>
          </a:prstGeom>
          <a:noFill/>
          <a:ln>
            <a:noFill/>
          </a:ln>
        </p:spPr>
        <p:txBody>
          <a:bodyPr anchorCtr="0" anchor="t" bIns="0" lIns="0" spcFirstLastPara="1" rIns="0" wrap="square" tIns="0">
            <a:spAutoFit/>
          </a:bodyPr>
          <a:lstStyle/>
          <a:p>
            <a:pPr indent="0" lvl="0" marL="0" rtl="0" algn="ctr">
              <a:lnSpc>
                <a:spcPct val="140000"/>
              </a:lnSpc>
              <a:spcBef>
                <a:spcPts val="0"/>
              </a:spcBef>
              <a:spcAft>
                <a:spcPts val="0"/>
              </a:spcAft>
              <a:buClr>
                <a:schemeClr val="dk1"/>
              </a:buClr>
              <a:buSzPts val="1100"/>
              <a:buFont typeface="Arial"/>
              <a:buNone/>
            </a:pPr>
            <a:r>
              <a:rPr lang="en-US" sz="3240">
                <a:solidFill>
                  <a:srgbClr val="E34B4B"/>
                </a:solidFill>
                <a:latin typeface="Poppins"/>
                <a:ea typeface="Poppins"/>
                <a:cs typeface="Poppins"/>
                <a:sym typeface="Poppins"/>
              </a:rPr>
              <a:t>Development of a Comprehensive Multi-Mythology Deity Knowledge Base </a:t>
            </a:r>
            <a:endParaRPr sz="3240">
              <a:solidFill>
                <a:srgbClr val="E34B4B"/>
              </a:solidFill>
              <a:latin typeface="Poppins"/>
              <a:ea typeface="Poppins"/>
              <a:cs typeface="Poppins"/>
              <a:sym typeface="Poppins"/>
            </a:endParaRPr>
          </a:p>
          <a:p>
            <a:pPr indent="0" lvl="0" marL="0" rtl="0" algn="ctr">
              <a:lnSpc>
                <a:spcPct val="140000"/>
              </a:lnSpc>
              <a:spcBef>
                <a:spcPts val="0"/>
              </a:spcBef>
              <a:spcAft>
                <a:spcPts val="0"/>
              </a:spcAft>
              <a:buClr>
                <a:schemeClr val="dk1"/>
              </a:buClr>
              <a:buSzPts val="1100"/>
              <a:buFont typeface="Arial"/>
              <a:buNone/>
            </a:pPr>
            <a:r>
              <a:rPr lang="en-US" sz="3240">
                <a:solidFill>
                  <a:srgbClr val="E34B4B"/>
                </a:solidFill>
                <a:latin typeface="Poppins"/>
                <a:ea typeface="Poppins"/>
                <a:cs typeface="Poppins"/>
                <a:sym typeface="Poppins"/>
              </a:rPr>
              <a:t>in Prolog for Comparative Religious Studies</a:t>
            </a:r>
            <a:endParaRPr sz="3240">
              <a:solidFill>
                <a:srgbClr val="E34B4B"/>
              </a:solidFill>
              <a:latin typeface="Poppins"/>
              <a:ea typeface="Poppins"/>
              <a:cs typeface="Poppins"/>
              <a:sym typeface="Poppins"/>
            </a:endParaRPr>
          </a:p>
          <a:p>
            <a:pPr indent="0" lvl="0" marL="0" marR="0" rtl="0" algn="ctr">
              <a:lnSpc>
                <a:spcPct val="140000"/>
              </a:lnSpc>
              <a:spcBef>
                <a:spcPts val="0"/>
              </a:spcBef>
              <a:spcAft>
                <a:spcPts val="0"/>
              </a:spcAft>
              <a:buNone/>
            </a:pPr>
            <a:r>
              <a:t/>
            </a:r>
            <a:endParaRPr sz="3240">
              <a:solidFill>
                <a:srgbClr val="E34B4B"/>
              </a:solidFill>
              <a:latin typeface="Poppins"/>
              <a:ea typeface="Poppins"/>
              <a:cs typeface="Poppins"/>
              <a:sym typeface="Poppins"/>
            </a:endParaRPr>
          </a:p>
        </p:txBody>
      </p:sp>
      <p:sp>
        <p:nvSpPr>
          <p:cNvPr id="90" name="Google Shape;90;p13"/>
          <p:cNvSpPr txBox="1"/>
          <p:nvPr/>
        </p:nvSpPr>
        <p:spPr>
          <a:xfrm>
            <a:off x="5297753" y="9191625"/>
            <a:ext cx="7347000" cy="3078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Presented by: </a:t>
            </a:r>
            <a:r>
              <a:rPr lang="en-US" sz="2000">
                <a:solidFill>
                  <a:srgbClr val="E34B4B"/>
                </a:solidFill>
                <a:latin typeface="Poppins"/>
                <a:ea typeface="Poppins"/>
                <a:cs typeface="Poppins"/>
                <a:sym typeface="Poppins"/>
              </a:rPr>
              <a:t>Afrin Sultana Akhi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213" name="Shape 213"/>
        <p:cNvGrpSpPr/>
        <p:nvPr/>
      </p:nvGrpSpPr>
      <p:grpSpPr>
        <a:xfrm>
          <a:off x="0" y="0"/>
          <a:ext cx="0" cy="0"/>
          <a:chOff x="0" y="0"/>
          <a:chExt cx="0" cy="0"/>
        </a:xfrm>
      </p:grpSpPr>
      <p:grpSp>
        <p:nvGrpSpPr>
          <p:cNvPr id="214" name="Google Shape;214;p22"/>
          <p:cNvGrpSpPr/>
          <p:nvPr/>
        </p:nvGrpSpPr>
        <p:grpSpPr>
          <a:xfrm rot="-5400000">
            <a:off x="8880114" y="8231781"/>
            <a:ext cx="129954" cy="3483918"/>
            <a:chOff x="0" y="-104775"/>
            <a:chExt cx="34226" cy="917575"/>
          </a:xfrm>
        </p:grpSpPr>
        <p:sp>
          <p:nvSpPr>
            <p:cNvPr id="215" name="Google Shape;215;p22"/>
            <p:cNvSpPr/>
            <p:nvPr/>
          </p:nvSpPr>
          <p:spPr>
            <a:xfrm>
              <a:off x="0" y="0"/>
              <a:ext cx="34226" cy="812800"/>
            </a:xfrm>
            <a:custGeom>
              <a:rect b="b" l="l" r="r" t="t"/>
              <a:pathLst>
                <a:path extrusionOk="0"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txBox="1"/>
            <p:nvPr/>
          </p:nvSpPr>
          <p:spPr>
            <a:xfrm>
              <a:off x="0" y="-104775"/>
              <a:ext cx="34226" cy="917575"/>
            </a:xfrm>
            <a:prstGeom prst="rect">
              <a:avLst/>
            </a:prstGeom>
            <a:noFill/>
            <a:ln>
              <a:noFill/>
            </a:ln>
          </p:spPr>
          <p:txBody>
            <a:bodyPr anchorCtr="0" anchor="ctr" bIns="50800" lIns="50800" spcFirstLastPara="1" rIns="50800" wrap="square" tIns="50800">
              <a:noAutofit/>
            </a:bodyPr>
            <a:lstStyle/>
            <a:p>
              <a:pPr indent="0" lvl="0" marL="0" marR="0" rtl="0" algn="ctr">
                <a:lnSpc>
                  <a:spcPct val="188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17" name="Google Shape;217;p22"/>
          <p:cNvSpPr/>
          <p:nvPr/>
        </p:nvSpPr>
        <p:spPr>
          <a:xfrm>
            <a:off x="12013981" y="5630530"/>
            <a:ext cx="5434862" cy="3627770"/>
          </a:xfrm>
          <a:custGeom>
            <a:rect b="b" l="l" r="r" t="t"/>
            <a:pathLst>
              <a:path extrusionOk="0" h="3627770" w="5434862">
                <a:moveTo>
                  <a:pt x="0" y="0"/>
                </a:moveTo>
                <a:lnTo>
                  <a:pt x="5434862" y="0"/>
                </a:lnTo>
                <a:lnTo>
                  <a:pt x="5434862" y="3627770"/>
                </a:lnTo>
                <a:lnTo>
                  <a:pt x="0" y="3627770"/>
                </a:lnTo>
                <a:lnTo>
                  <a:pt x="0" y="0"/>
                </a:lnTo>
                <a:close/>
              </a:path>
            </a:pathLst>
          </a:custGeom>
          <a:blipFill rotWithShape="1">
            <a:blip r:embed="rId3">
              <a:alphaModFix amt="65999"/>
            </a:blip>
            <a:stretch>
              <a:fillRect b="0" l="0" r="0" t="0"/>
            </a:stretch>
          </a:blipFill>
          <a:ln>
            <a:noFill/>
          </a:ln>
        </p:spPr>
      </p:sp>
      <p:sp>
        <p:nvSpPr>
          <p:cNvPr id="218" name="Google Shape;218;p22"/>
          <p:cNvSpPr txBox="1"/>
          <p:nvPr/>
        </p:nvSpPr>
        <p:spPr>
          <a:xfrm>
            <a:off x="7600950" y="1205899"/>
            <a:ext cx="9105681" cy="1272540"/>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None/>
            </a:pPr>
            <a:r>
              <a:rPr b="1" i="0" lang="en-US" sz="8499" u="none" cap="none" strike="noStrike">
                <a:solidFill>
                  <a:srgbClr val="E34B4B"/>
                </a:solidFill>
                <a:latin typeface="Poppins SemiBold"/>
                <a:ea typeface="Poppins SemiBold"/>
                <a:cs typeface="Poppins SemiBold"/>
                <a:sym typeface="Poppins SemiBold"/>
              </a:rPr>
              <a:t>SAMPLE OUTPUT</a:t>
            </a:r>
            <a:endParaRPr/>
          </a:p>
        </p:txBody>
      </p:sp>
      <p:sp>
        <p:nvSpPr>
          <p:cNvPr id="219" name="Google Shape;219;p22"/>
          <p:cNvSpPr txBox="1"/>
          <p:nvPr/>
        </p:nvSpPr>
        <p:spPr>
          <a:xfrm>
            <a:off x="9251297" y="2985527"/>
            <a:ext cx="8008003" cy="148971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0" i="0" lang="en-US" sz="2100" u="none" cap="none" strike="noStrike">
                <a:solidFill>
                  <a:srgbClr val="E34B4B"/>
                </a:solidFill>
                <a:latin typeface="Poppins"/>
                <a:ea typeface="Poppins"/>
                <a:cs typeface="Poppins"/>
                <a:sym typeface="Poppins"/>
              </a:rPr>
              <a:t>Below are some example queries and their outputs, showcasing how the system responds to user input by retrieving relevant supernatural beings from the knowledge base.</a:t>
            </a:r>
            <a:endParaRPr/>
          </a:p>
        </p:txBody>
      </p:sp>
      <p:pic>
        <p:nvPicPr>
          <p:cNvPr id="220" name="Google Shape;220;p22" title="Screenshot 2025-08-13 211320.png"/>
          <p:cNvPicPr preferRelativeResize="0"/>
          <p:nvPr/>
        </p:nvPicPr>
        <p:blipFill>
          <a:blip r:embed="rId4">
            <a:alphaModFix/>
          </a:blip>
          <a:stretch>
            <a:fillRect/>
          </a:stretch>
        </p:blipFill>
        <p:spPr>
          <a:xfrm>
            <a:off x="186625" y="152400"/>
            <a:ext cx="5686425" cy="2326050"/>
          </a:xfrm>
          <a:prstGeom prst="rect">
            <a:avLst/>
          </a:prstGeom>
          <a:noFill/>
          <a:ln cap="flat" cmpd="sng" w="19050">
            <a:solidFill>
              <a:schemeClr val="dk2"/>
            </a:solidFill>
            <a:prstDash val="solid"/>
            <a:round/>
            <a:headEnd len="sm" w="sm" type="none"/>
            <a:tailEnd len="sm" w="sm" type="none"/>
          </a:ln>
        </p:spPr>
      </p:pic>
      <p:pic>
        <p:nvPicPr>
          <p:cNvPr id="221" name="Google Shape;221;p22" title="Screenshot 2025-08-13 211411.png"/>
          <p:cNvPicPr preferRelativeResize="0"/>
          <p:nvPr/>
        </p:nvPicPr>
        <p:blipFill>
          <a:blip r:embed="rId5">
            <a:alphaModFix/>
          </a:blip>
          <a:stretch>
            <a:fillRect/>
          </a:stretch>
        </p:blipFill>
        <p:spPr>
          <a:xfrm>
            <a:off x="152400" y="2630850"/>
            <a:ext cx="6267450" cy="2402550"/>
          </a:xfrm>
          <a:prstGeom prst="rect">
            <a:avLst/>
          </a:prstGeom>
          <a:noFill/>
          <a:ln cap="flat" cmpd="sng" w="19050">
            <a:solidFill>
              <a:schemeClr val="dk2"/>
            </a:solidFill>
            <a:prstDash val="solid"/>
            <a:round/>
            <a:headEnd len="sm" w="sm" type="none"/>
            <a:tailEnd len="sm" w="sm" type="none"/>
          </a:ln>
        </p:spPr>
      </p:pic>
      <p:pic>
        <p:nvPicPr>
          <p:cNvPr id="222" name="Google Shape;222;p22" title="Screenshot 2025-08-13 211211.png"/>
          <p:cNvPicPr preferRelativeResize="0"/>
          <p:nvPr/>
        </p:nvPicPr>
        <p:blipFill>
          <a:blip r:embed="rId6">
            <a:alphaModFix/>
          </a:blip>
          <a:stretch>
            <a:fillRect/>
          </a:stretch>
        </p:blipFill>
        <p:spPr>
          <a:xfrm>
            <a:off x="186625" y="5837262"/>
            <a:ext cx="7124700" cy="712700"/>
          </a:xfrm>
          <a:prstGeom prst="rect">
            <a:avLst/>
          </a:prstGeom>
          <a:noFill/>
          <a:ln cap="flat" cmpd="sng" w="19050">
            <a:solidFill>
              <a:schemeClr val="dk2"/>
            </a:solidFill>
            <a:prstDash val="solid"/>
            <a:round/>
            <a:headEnd len="sm" w="sm" type="none"/>
            <a:tailEnd len="sm" w="sm" type="none"/>
          </a:ln>
        </p:spPr>
      </p:pic>
      <p:pic>
        <p:nvPicPr>
          <p:cNvPr id="223" name="Google Shape;223;p22"/>
          <p:cNvPicPr preferRelativeResize="0"/>
          <p:nvPr/>
        </p:nvPicPr>
        <p:blipFill>
          <a:blip r:embed="rId7">
            <a:alphaModFix/>
          </a:blip>
          <a:stretch>
            <a:fillRect/>
          </a:stretch>
        </p:blipFill>
        <p:spPr>
          <a:xfrm>
            <a:off x="575225" y="6733812"/>
            <a:ext cx="4909237" cy="3054002"/>
          </a:xfrm>
          <a:prstGeom prst="rect">
            <a:avLst/>
          </a:prstGeom>
          <a:noFill/>
          <a:ln cap="flat" cmpd="sng" w="19050">
            <a:solidFill>
              <a:schemeClr val="dk2"/>
            </a:solidFill>
            <a:prstDash val="solid"/>
            <a:round/>
            <a:headEnd len="sm" w="sm" type="none"/>
            <a:tailEnd len="sm" w="sm" type="none"/>
          </a:ln>
        </p:spPr>
      </p:pic>
    </p:spTree>
  </p:cSld>
  <p:clrMapOvr>
    <a:masterClrMapping/>
  </p:clrMapOvr>
  <p:transition spd="slow">
    <p:fade/>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227" name="Shape 227"/>
        <p:cNvGrpSpPr/>
        <p:nvPr/>
      </p:nvGrpSpPr>
      <p:grpSpPr>
        <a:xfrm>
          <a:off x="0" y="0"/>
          <a:ext cx="0" cy="0"/>
          <a:chOff x="0" y="0"/>
          <a:chExt cx="0" cy="0"/>
        </a:xfrm>
      </p:grpSpPr>
      <p:sp>
        <p:nvSpPr>
          <p:cNvPr id="228" name="Google Shape;228;p23"/>
          <p:cNvSpPr txBox="1"/>
          <p:nvPr/>
        </p:nvSpPr>
        <p:spPr>
          <a:xfrm>
            <a:off x="1028700" y="1047750"/>
            <a:ext cx="3817640" cy="3596640"/>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None/>
            </a:pPr>
            <a:r>
              <a:rPr b="1" i="0" lang="en-US" sz="8499" u="none" cap="none" strike="noStrike">
                <a:solidFill>
                  <a:srgbClr val="E34B4B"/>
                </a:solidFill>
                <a:latin typeface="Poppins"/>
                <a:ea typeface="Poppins"/>
                <a:cs typeface="Poppins"/>
                <a:sym typeface="Poppins"/>
              </a:rPr>
              <a:t>CON</a:t>
            </a:r>
            <a:endParaRPr/>
          </a:p>
          <a:p>
            <a:pPr indent="0" lvl="0" marL="0" marR="0" rtl="0" algn="l">
              <a:lnSpc>
                <a:spcPct val="108000"/>
              </a:lnSpc>
              <a:spcBef>
                <a:spcPts val="0"/>
              </a:spcBef>
              <a:spcAft>
                <a:spcPts val="0"/>
              </a:spcAft>
              <a:buNone/>
            </a:pPr>
            <a:r>
              <a:rPr b="1" i="0" lang="en-US" sz="8499" u="none" cap="none" strike="noStrike">
                <a:solidFill>
                  <a:srgbClr val="E34B4B"/>
                </a:solidFill>
                <a:latin typeface="Poppins"/>
                <a:ea typeface="Poppins"/>
                <a:cs typeface="Poppins"/>
                <a:sym typeface="Poppins"/>
              </a:rPr>
              <a:t>CLU</a:t>
            </a:r>
            <a:endParaRPr/>
          </a:p>
          <a:p>
            <a:pPr indent="0" lvl="0" marL="0" marR="0" rtl="0" algn="l">
              <a:lnSpc>
                <a:spcPct val="108000"/>
              </a:lnSpc>
              <a:spcBef>
                <a:spcPts val="0"/>
              </a:spcBef>
              <a:spcAft>
                <a:spcPts val="0"/>
              </a:spcAft>
              <a:buNone/>
            </a:pPr>
            <a:r>
              <a:rPr b="1" i="0" lang="en-US" sz="8499" u="none" cap="none" strike="noStrike">
                <a:solidFill>
                  <a:srgbClr val="E34B4B"/>
                </a:solidFill>
                <a:latin typeface="Poppins"/>
                <a:ea typeface="Poppins"/>
                <a:cs typeface="Poppins"/>
                <a:sym typeface="Poppins"/>
              </a:rPr>
              <a:t>SION</a:t>
            </a:r>
            <a:endParaRPr/>
          </a:p>
        </p:txBody>
      </p:sp>
      <p:grpSp>
        <p:nvGrpSpPr>
          <p:cNvPr id="229" name="Google Shape;229;p23"/>
          <p:cNvGrpSpPr/>
          <p:nvPr/>
        </p:nvGrpSpPr>
        <p:grpSpPr>
          <a:xfrm rot="-5400000">
            <a:off x="8880114" y="8231781"/>
            <a:ext cx="129954" cy="3483918"/>
            <a:chOff x="0" y="-104775"/>
            <a:chExt cx="34226" cy="917575"/>
          </a:xfrm>
        </p:grpSpPr>
        <p:sp>
          <p:nvSpPr>
            <p:cNvPr id="230" name="Google Shape;230;p23"/>
            <p:cNvSpPr/>
            <p:nvPr/>
          </p:nvSpPr>
          <p:spPr>
            <a:xfrm>
              <a:off x="0" y="0"/>
              <a:ext cx="34226" cy="812800"/>
            </a:xfrm>
            <a:custGeom>
              <a:rect b="b" l="l" r="r" t="t"/>
              <a:pathLst>
                <a:path extrusionOk="0"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txBox="1"/>
            <p:nvPr/>
          </p:nvSpPr>
          <p:spPr>
            <a:xfrm>
              <a:off x="0" y="-104775"/>
              <a:ext cx="34226" cy="917575"/>
            </a:xfrm>
            <a:prstGeom prst="rect">
              <a:avLst/>
            </a:prstGeom>
            <a:noFill/>
            <a:ln>
              <a:noFill/>
            </a:ln>
          </p:spPr>
          <p:txBody>
            <a:bodyPr anchorCtr="0" anchor="ctr" bIns="50800" lIns="50800" spcFirstLastPara="1" rIns="50800" wrap="square" tIns="50800">
              <a:noAutofit/>
            </a:bodyPr>
            <a:lstStyle/>
            <a:p>
              <a:pPr indent="0" lvl="0" marL="0" marR="0" rtl="0" algn="ctr">
                <a:lnSpc>
                  <a:spcPct val="188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32" name="Google Shape;232;p23"/>
          <p:cNvSpPr/>
          <p:nvPr/>
        </p:nvSpPr>
        <p:spPr>
          <a:xfrm>
            <a:off x="1028700" y="7461153"/>
            <a:ext cx="16230600" cy="2123343"/>
          </a:xfrm>
          <a:custGeom>
            <a:rect b="b" l="l" r="r" t="t"/>
            <a:pathLst>
              <a:path extrusionOk="0" h="328961" w="2514545">
                <a:moveTo>
                  <a:pt x="24327" y="0"/>
                </a:moveTo>
                <a:lnTo>
                  <a:pt x="2490218" y="0"/>
                </a:lnTo>
                <a:cubicBezTo>
                  <a:pt x="2496670" y="0"/>
                  <a:pt x="2502857" y="2563"/>
                  <a:pt x="2507419" y="7125"/>
                </a:cubicBezTo>
                <a:cubicBezTo>
                  <a:pt x="2511982" y="11687"/>
                  <a:pt x="2514545" y="17875"/>
                  <a:pt x="2514545" y="24327"/>
                </a:cubicBezTo>
                <a:lnTo>
                  <a:pt x="2514545" y="304635"/>
                </a:lnTo>
                <a:cubicBezTo>
                  <a:pt x="2514545" y="318070"/>
                  <a:pt x="2503653" y="328961"/>
                  <a:pt x="2490218" y="328961"/>
                </a:cubicBezTo>
                <a:lnTo>
                  <a:pt x="24327" y="328961"/>
                </a:lnTo>
                <a:cubicBezTo>
                  <a:pt x="10891" y="328961"/>
                  <a:pt x="0" y="318070"/>
                  <a:pt x="0" y="304635"/>
                </a:cubicBezTo>
                <a:lnTo>
                  <a:pt x="0" y="24327"/>
                </a:lnTo>
                <a:cubicBezTo>
                  <a:pt x="0" y="10891"/>
                  <a:pt x="10891" y="0"/>
                  <a:pt x="24327" y="0"/>
                </a:cubicBezTo>
                <a:close/>
              </a:path>
            </a:pathLst>
          </a:custGeom>
          <a:blipFill rotWithShape="1">
            <a:blip r:embed="rId3">
              <a:alphaModFix/>
            </a:blip>
            <a:stretch>
              <a:fillRect b="-182169" l="0" r="0" t="-182169"/>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txBox="1"/>
          <p:nvPr/>
        </p:nvSpPr>
        <p:spPr>
          <a:xfrm>
            <a:off x="5219400" y="631350"/>
            <a:ext cx="12039900" cy="66588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0" i="0" lang="en-US" sz="2100" u="none" cap="none" strike="noStrike">
                <a:solidFill>
                  <a:srgbClr val="E34B4B"/>
                </a:solidFill>
                <a:latin typeface="Poppins"/>
                <a:ea typeface="Poppins"/>
                <a:cs typeface="Poppins"/>
                <a:sym typeface="Poppins"/>
              </a:rPr>
              <a:t>This project solves the issue of not having a central place to explore supernatural beings from religious, folklore, and mythological stories. Built using Prolog, it creates a logical structure where users can search and discover meaningful connections. Though it's simple, it lays the groundwork for future development.</a:t>
            </a:r>
            <a:endParaRPr/>
          </a:p>
          <a:p>
            <a:pPr indent="0" lvl="0" marL="0" marR="0" rtl="0" algn="just">
              <a:lnSpc>
                <a:spcPct val="140000"/>
              </a:lnSpc>
              <a:spcBef>
                <a:spcPts val="0"/>
              </a:spcBef>
              <a:spcAft>
                <a:spcPts val="0"/>
              </a:spcAft>
              <a:buNone/>
            </a:pPr>
            <a:r>
              <a:t/>
            </a:r>
            <a:endParaRPr b="0" i="0" sz="2100" u="none" cap="none" strike="noStrike">
              <a:solidFill>
                <a:srgbClr val="E34B4B"/>
              </a:solidFill>
              <a:latin typeface="Poppins"/>
              <a:ea typeface="Poppins"/>
              <a:cs typeface="Poppins"/>
              <a:sym typeface="Poppins"/>
            </a:endParaRPr>
          </a:p>
          <a:p>
            <a:pPr indent="0" lvl="0" marL="0" marR="0" rtl="0" algn="just">
              <a:lnSpc>
                <a:spcPct val="140000"/>
              </a:lnSpc>
              <a:spcBef>
                <a:spcPts val="0"/>
              </a:spcBef>
              <a:spcAft>
                <a:spcPts val="0"/>
              </a:spcAft>
              <a:buNone/>
            </a:pPr>
            <a:r>
              <a:rPr b="1" i="0" lang="en-US" sz="2100" u="none" cap="none" strike="noStrike">
                <a:solidFill>
                  <a:srgbClr val="E34B4B"/>
                </a:solidFill>
                <a:latin typeface="Poppins"/>
                <a:ea typeface="Poppins"/>
                <a:cs typeface="Poppins"/>
                <a:sym typeface="Poppins"/>
              </a:rPr>
              <a:t>Key Takeaways:</a:t>
            </a:r>
            <a:endParaRPr/>
          </a:p>
          <a:p>
            <a:pPr indent="-226695" lvl="1" marL="453390" marR="0" rtl="0" algn="just">
              <a:lnSpc>
                <a:spcPct val="140000"/>
              </a:lnSpc>
              <a:spcBef>
                <a:spcPts val="0"/>
              </a:spcBef>
              <a:spcAft>
                <a:spcPts val="0"/>
              </a:spcAft>
              <a:buClr>
                <a:srgbClr val="E34B4B"/>
              </a:buClr>
              <a:buSzPts val="2100"/>
              <a:buFont typeface="Arial"/>
              <a:buChar char="•"/>
            </a:pPr>
            <a:r>
              <a:rPr b="0" i="0" lang="en-US" sz="2100" u="none" cap="none" strike="noStrike">
                <a:solidFill>
                  <a:srgbClr val="E34B4B"/>
                </a:solidFill>
                <a:latin typeface="Poppins"/>
                <a:ea typeface="Poppins"/>
                <a:cs typeface="Poppins"/>
                <a:sym typeface="Poppins"/>
              </a:rPr>
              <a:t>Organized diverse supernatural knowledge into one query-based system</a:t>
            </a:r>
            <a:endParaRPr/>
          </a:p>
          <a:p>
            <a:pPr indent="-226695" lvl="1" marL="453390" marR="0" rtl="0" algn="just">
              <a:lnSpc>
                <a:spcPct val="140000"/>
              </a:lnSpc>
              <a:spcBef>
                <a:spcPts val="0"/>
              </a:spcBef>
              <a:spcAft>
                <a:spcPts val="0"/>
              </a:spcAft>
              <a:buClr>
                <a:srgbClr val="E34B4B"/>
              </a:buClr>
              <a:buSzPts val="2100"/>
              <a:buFont typeface="Arial"/>
              <a:buChar char="•"/>
            </a:pPr>
            <a:r>
              <a:rPr b="0" i="0" lang="en-US" sz="2100" u="none" cap="none" strike="noStrike">
                <a:solidFill>
                  <a:srgbClr val="E34B4B"/>
                </a:solidFill>
                <a:latin typeface="Poppins"/>
                <a:ea typeface="Poppins"/>
                <a:cs typeface="Poppins"/>
                <a:sym typeface="Poppins"/>
              </a:rPr>
              <a:t>Built meaningful relationships using facts and rules in Prolog</a:t>
            </a:r>
            <a:endParaRPr/>
          </a:p>
          <a:p>
            <a:pPr indent="-226695" lvl="1" marL="453390" marR="0" rtl="0" algn="just">
              <a:lnSpc>
                <a:spcPct val="140000"/>
              </a:lnSpc>
              <a:spcBef>
                <a:spcPts val="0"/>
              </a:spcBef>
              <a:spcAft>
                <a:spcPts val="0"/>
              </a:spcAft>
              <a:buClr>
                <a:srgbClr val="E34B4B"/>
              </a:buClr>
              <a:buSzPts val="2100"/>
              <a:buFont typeface="Arial"/>
              <a:buChar char="•"/>
            </a:pPr>
            <a:r>
              <a:rPr b="0" i="0" lang="en-US" sz="2100" u="none" cap="none" strike="noStrike">
                <a:solidFill>
                  <a:srgbClr val="E34B4B"/>
                </a:solidFill>
                <a:latin typeface="Poppins"/>
                <a:ea typeface="Poppins"/>
                <a:cs typeface="Poppins"/>
                <a:sym typeface="Poppins"/>
              </a:rPr>
              <a:t>Simple UI through logical queries for easy interaction</a:t>
            </a:r>
            <a:endParaRPr/>
          </a:p>
          <a:p>
            <a:pPr indent="-226695" lvl="1" marL="453390" marR="0" rtl="0" algn="just">
              <a:lnSpc>
                <a:spcPct val="140000"/>
              </a:lnSpc>
              <a:spcBef>
                <a:spcPts val="0"/>
              </a:spcBef>
              <a:spcAft>
                <a:spcPts val="0"/>
              </a:spcAft>
              <a:buClr>
                <a:srgbClr val="E34B4B"/>
              </a:buClr>
              <a:buSzPts val="2100"/>
              <a:buFont typeface="Arial"/>
              <a:buChar char="•"/>
            </a:pPr>
            <a:r>
              <a:rPr b="0" i="0" lang="en-US" sz="2100" u="none" cap="none" strike="noStrike">
                <a:solidFill>
                  <a:srgbClr val="E34B4B"/>
                </a:solidFill>
                <a:latin typeface="Poppins"/>
                <a:ea typeface="Poppins"/>
                <a:cs typeface="Poppins"/>
                <a:sym typeface="Poppins"/>
              </a:rPr>
              <a:t>Can be improved further with more content, visuals, or a web interface</a:t>
            </a:r>
            <a:endParaRPr/>
          </a:p>
          <a:p>
            <a:pPr indent="0" lvl="0" marL="0" marR="0" rtl="0" algn="just">
              <a:lnSpc>
                <a:spcPct val="140000"/>
              </a:lnSpc>
              <a:spcBef>
                <a:spcPts val="0"/>
              </a:spcBef>
              <a:spcAft>
                <a:spcPts val="0"/>
              </a:spcAft>
              <a:buNone/>
            </a:pPr>
            <a:r>
              <a:t/>
            </a:r>
            <a:endParaRPr b="0" i="0" sz="2100" u="none" cap="none" strike="noStrike">
              <a:solidFill>
                <a:srgbClr val="E34B4B"/>
              </a:solidFill>
              <a:latin typeface="Poppins"/>
              <a:ea typeface="Poppins"/>
              <a:cs typeface="Poppins"/>
              <a:sym typeface="Poppins"/>
            </a:endParaRPr>
          </a:p>
          <a:p>
            <a:pPr indent="0" lvl="0" marL="0" marR="0" rtl="0" algn="just">
              <a:lnSpc>
                <a:spcPct val="140000"/>
              </a:lnSpc>
              <a:spcBef>
                <a:spcPts val="0"/>
              </a:spcBef>
              <a:spcAft>
                <a:spcPts val="0"/>
              </a:spcAft>
              <a:buNone/>
            </a:pPr>
            <a:r>
              <a:rPr b="0" i="0" lang="en-US" sz="2100" u="none" cap="none" strike="noStrike">
                <a:solidFill>
                  <a:srgbClr val="E34B4B"/>
                </a:solidFill>
                <a:latin typeface="Poppins"/>
                <a:ea typeface="Poppins"/>
                <a:cs typeface="Poppins"/>
                <a:sym typeface="Poppins"/>
              </a:rPr>
              <a:t>This project not only addresses the need for an organized supernatural knowledgebase but also highlights the power of logic programming in cultural studies. I hope it inspires further exploration and appreciation of the rich tapestry of mythology, religion, and folklore from around the world.</a:t>
            </a:r>
            <a:endParaRPr/>
          </a:p>
        </p:txBody>
      </p:sp>
    </p:spTree>
  </p:cSld>
  <p:clrMapOvr>
    <a:masterClrMapping/>
  </p:clrMapOvr>
  <p:transition spd="slow">
    <p:fade/>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237" name="Shape 237"/>
        <p:cNvGrpSpPr/>
        <p:nvPr/>
      </p:nvGrpSpPr>
      <p:grpSpPr>
        <a:xfrm>
          <a:off x="0" y="0"/>
          <a:ext cx="0" cy="0"/>
          <a:chOff x="0" y="0"/>
          <a:chExt cx="0" cy="0"/>
        </a:xfrm>
      </p:grpSpPr>
      <p:sp>
        <p:nvSpPr>
          <p:cNvPr id="238" name="Google Shape;238;p24"/>
          <p:cNvSpPr txBox="1"/>
          <p:nvPr/>
        </p:nvSpPr>
        <p:spPr>
          <a:xfrm>
            <a:off x="1832704" y="3491961"/>
            <a:ext cx="8115300" cy="1346833"/>
          </a:xfrm>
          <a:prstGeom prst="rect">
            <a:avLst/>
          </a:prstGeom>
          <a:noFill/>
          <a:ln>
            <a:noFill/>
          </a:ln>
        </p:spPr>
        <p:txBody>
          <a:bodyPr anchorCtr="0" anchor="t" bIns="0" lIns="0" spcFirstLastPara="1" rIns="0" wrap="square" tIns="0">
            <a:spAutoFit/>
          </a:bodyPr>
          <a:lstStyle/>
          <a:p>
            <a:pPr indent="0" lvl="0" marL="0" marR="0" rtl="0" algn="just">
              <a:lnSpc>
                <a:spcPct val="108000"/>
              </a:lnSpc>
              <a:spcBef>
                <a:spcPts val="0"/>
              </a:spcBef>
              <a:spcAft>
                <a:spcPts val="0"/>
              </a:spcAft>
              <a:buNone/>
            </a:pPr>
            <a:r>
              <a:rPr b="1" i="0" lang="en-US" sz="8999" u="none" cap="none" strike="noStrike">
                <a:solidFill>
                  <a:srgbClr val="E34B4B"/>
                </a:solidFill>
                <a:latin typeface="Poppins SemiBold"/>
                <a:ea typeface="Poppins SemiBold"/>
                <a:cs typeface="Poppins SemiBold"/>
                <a:sym typeface="Poppins SemiBold"/>
              </a:rPr>
              <a:t>THANK YOU !</a:t>
            </a:r>
            <a:endParaRPr/>
          </a:p>
        </p:txBody>
      </p:sp>
      <p:grpSp>
        <p:nvGrpSpPr>
          <p:cNvPr id="239" name="Google Shape;239;p24"/>
          <p:cNvGrpSpPr/>
          <p:nvPr/>
        </p:nvGrpSpPr>
        <p:grpSpPr>
          <a:xfrm rot="-5400000">
            <a:off x="8880114" y="8231781"/>
            <a:ext cx="129954" cy="3483918"/>
            <a:chOff x="0" y="-104775"/>
            <a:chExt cx="34226" cy="917575"/>
          </a:xfrm>
        </p:grpSpPr>
        <p:sp>
          <p:nvSpPr>
            <p:cNvPr id="240" name="Google Shape;240;p24"/>
            <p:cNvSpPr/>
            <p:nvPr/>
          </p:nvSpPr>
          <p:spPr>
            <a:xfrm>
              <a:off x="0" y="0"/>
              <a:ext cx="34226" cy="812800"/>
            </a:xfrm>
            <a:custGeom>
              <a:rect b="b" l="l" r="r" t="t"/>
              <a:pathLst>
                <a:path extrusionOk="0"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txBox="1"/>
            <p:nvPr/>
          </p:nvSpPr>
          <p:spPr>
            <a:xfrm>
              <a:off x="0" y="-104775"/>
              <a:ext cx="34226" cy="917575"/>
            </a:xfrm>
            <a:prstGeom prst="rect">
              <a:avLst/>
            </a:prstGeom>
            <a:noFill/>
            <a:ln>
              <a:noFill/>
            </a:ln>
          </p:spPr>
          <p:txBody>
            <a:bodyPr anchorCtr="0" anchor="ctr" bIns="50800" lIns="50800" spcFirstLastPara="1" rIns="50800" wrap="square" tIns="50800">
              <a:noAutofit/>
            </a:bodyPr>
            <a:lstStyle/>
            <a:p>
              <a:pPr indent="0" lvl="0" marL="0" marR="0" rtl="0" algn="ctr">
                <a:lnSpc>
                  <a:spcPct val="188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42" name="Google Shape;242;p24"/>
          <p:cNvSpPr txBox="1"/>
          <p:nvPr/>
        </p:nvSpPr>
        <p:spPr>
          <a:xfrm>
            <a:off x="1832704" y="7354617"/>
            <a:ext cx="6864023" cy="692658"/>
          </a:xfrm>
          <a:prstGeom prst="rect">
            <a:avLst/>
          </a:prstGeom>
          <a:noFill/>
          <a:ln>
            <a:noFill/>
          </a:ln>
        </p:spPr>
        <p:txBody>
          <a:bodyPr anchorCtr="0" anchor="t" bIns="0" lIns="0" spcFirstLastPara="1" rIns="0" wrap="square" tIns="0">
            <a:spAutoFit/>
          </a:bodyPr>
          <a:lstStyle/>
          <a:p>
            <a:pPr indent="0" lvl="0" marL="0" marR="0" rtl="0" algn="l">
              <a:lnSpc>
                <a:spcPct val="140020"/>
              </a:lnSpc>
              <a:spcBef>
                <a:spcPts val="0"/>
              </a:spcBef>
              <a:spcAft>
                <a:spcPts val="0"/>
              </a:spcAft>
              <a:buNone/>
            </a:pPr>
            <a:r>
              <a:rPr b="0" i="0" lang="en-US" sz="1979" u="none" cap="none" strike="noStrike">
                <a:solidFill>
                  <a:srgbClr val="E34B4B"/>
                </a:solidFill>
                <a:latin typeface="Poppins"/>
                <a:ea typeface="Poppins"/>
                <a:cs typeface="Poppins"/>
                <a:sym typeface="Poppins"/>
              </a:rPr>
              <a:t>Your time and interest are truly appreciated.</a:t>
            </a:r>
            <a:endParaRPr/>
          </a:p>
          <a:p>
            <a:pPr indent="0" lvl="0" marL="0" marR="0" rtl="0" algn="l">
              <a:lnSpc>
                <a:spcPct val="140020"/>
              </a:lnSpc>
              <a:spcBef>
                <a:spcPts val="0"/>
              </a:spcBef>
              <a:spcAft>
                <a:spcPts val="0"/>
              </a:spcAft>
              <a:buNone/>
            </a:pPr>
            <a:r>
              <a:rPr b="0" i="0" lang="en-US" sz="1979" u="none" cap="none" strike="noStrike">
                <a:solidFill>
                  <a:srgbClr val="E34B4B"/>
                </a:solidFill>
                <a:latin typeface="Poppins"/>
                <a:ea typeface="Poppins"/>
                <a:cs typeface="Poppins"/>
                <a:sym typeface="Poppins"/>
              </a:rPr>
              <a:t>Feel free to ask any questions or share your thoughts!</a:t>
            </a:r>
            <a:endParaRPr/>
          </a:p>
        </p:txBody>
      </p:sp>
      <p:sp>
        <p:nvSpPr>
          <p:cNvPr id="243" name="Google Shape;243;p24"/>
          <p:cNvSpPr txBox="1"/>
          <p:nvPr/>
        </p:nvSpPr>
        <p:spPr>
          <a:xfrm>
            <a:off x="1832704" y="4753069"/>
            <a:ext cx="7826700" cy="11970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240" u="none" cap="none" strike="noStrike">
                <a:solidFill>
                  <a:srgbClr val="E34B4B"/>
                </a:solidFill>
                <a:latin typeface="Poppins"/>
                <a:ea typeface="Poppins"/>
                <a:cs typeface="Poppins"/>
                <a:sym typeface="Poppins"/>
              </a:rPr>
              <a:t>Thank You for Hearing</a:t>
            </a:r>
            <a:endParaRPr/>
          </a:p>
          <a:p>
            <a:pPr indent="0" lvl="0" marL="0" marR="0" rtl="0" algn="l">
              <a:lnSpc>
                <a:spcPct val="140000"/>
              </a:lnSpc>
              <a:spcBef>
                <a:spcPts val="0"/>
              </a:spcBef>
              <a:spcAft>
                <a:spcPts val="0"/>
              </a:spcAft>
              <a:buNone/>
            </a:pPr>
            <a:r>
              <a:rPr b="0" i="0" lang="en-US" sz="3240" u="none" cap="none" strike="noStrike">
                <a:solidFill>
                  <a:srgbClr val="E34B4B"/>
                </a:solidFill>
                <a:latin typeface="Poppins"/>
                <a:ea typeface="Poppins"/>
                <a:cs typeface="Poppins"/>
                <a:sym typeface="Poppins"/>
              </a:rPr>
              <a:t> “</a:t>
            </a:r>
            <a:r>
              <a:rPr lang="en-US" sz="3240">
                <a:solidFill>
                  <a:srgbClr val="E34B4B"/>
                </a:solidFill>
                <a:latin typeface="Poppins"/>
                <a:ea typeface="Poppins"/>
                <a:cs typeface="Poppins"/>
                <a:sym typeface="Poppins"/>
              </a:rPr>
              <a:t>GOD HIERARCHIES</a:t>
            </a:r>
            <a:r>
              <a:rPr b="0" i="0" lang="en-US" sz="3240" u="none" cap="none" strike="noStrike">
                <a:solidFill>
                  <a:srgbClr val="E34B4B"/>
                </a:solidFill>
                <a:latin typeface="Poppins"/>
                <a:ea typeface="Poppins"/>
                <a:cs typeface="Poppins"/>
                <a:sym typeface="Poppins"/>
              </a:rPr>
              <a:t>”</a:t>
            </a:r>
            <a:endParaRPr/>
          </a:p>
        </p:txBody>
      </p:sp>
      <p:sp>
        <p:nvSpPr>
          <p:cNvPr id="244" name="Google Shape;244;p24"/>
          <p:cNvSpPr/>
          <p:nvPr/>
        </p:nvSpPr>
        <p:spPr>
          <a:xfrm>
            <a:off x="10797476" y="3588354"/>
            <a:ext cx="6461824" cy="3110292"/>
          </a:xfrm>
          <a:custGeom>
            <a:rect b="b" l="l" r="r" t="t"/>
            <a:pathLst>
              <a:path extrusionOk="0" h="481866" w="1001106">
                <a:moveTo>
                  <a:pt x="61103" y="0"/>
                </a:moveTo>
                <a:lnTo>
                  <a:pt x="940002" y="0"/>
                </a:lnTo>
                <a:cubicBezTo>
                  <a:pt x="973749" y="0"/>
                  <a:pt x="1001106" y="27357"/>
                  <a:pt x="1001106" y="61103"/>
                </a:cubicBezTo>
                <a:lnTo>
                  <a:pt x="1001106" y="420762"/>
                </a:lnTo>
                <a:cubicBezTo>
                  <a:pt x="1001106" y="454509"/>
                  <a:pt x="973749" y="481866"/>
                  <a:pt x="940002" y="481866"/>
                </a:cubicBezTo>
                <a:lnTo>
                  <a:pt x="61103" y="481866"/>
                </a:lnTo>
                <a:cubicBezTo>
                  <a:pt x="44898" y="481866"/>
                  <a:pt x="29356" y="475428"/>
                  <a:pt x="17897" y="463969"/>
                </a:cubicBezTo>
                <a:cubicBezTo>
                  <a:pt x="6438" y="452510"/>
                  <a:pt x="0" y="436968"/>
                  <a:pt x="0" y="420762"/>
                </a:cubicBezTo>
                <a:lnTo>
                  <a:pt x="0" y="61103"/>
                </a:lnTo>
                <a:cubicBezTo>
                  <a:pt x="0" y="27357"/>
                  <a:pt x="27357" y="0"/>
                  <a:pt x="61103" y="0"/>
                </a:cubicBezTo>
                <a:close/>
              </a:path>
            </a:pathLst>
          </a:custGeom>
          <a:blipFill rotWithShape="1">
            <a:blip r:embed="rId3">
              <a:alphaModFix/>
            </a:blip>
            <a:stretch>
              <a:fillRect b="-19334" l="0" r="0" t="-19336"/>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94" name="Shape 94"/>
        <p:cNvGrpSpPr/>
        <p:nvPr/>
      </p:nvGrpSpPr>
      <p:grpSpPr>
        <a:xfrm>
          <a:off x="0" y="0"/>
          <a:ext cx="0" cy="0"/>
          <a:chOff x="0" y="0"/>
          <a:chExt cx="0" cy="0"/>
        </a:xfrm>
      </p:grpSpPr>
      <p:sp>
        <p:nvSpPr>
          <p:cNvPr id="95" name="Google Shape;95;p14"/>
          <p:cNvSpPr/>
          <p:nvPr/>
        </p:nvSpPr>
        <p:spPr>
          <a:xfrm>
            <a:off x="13108226" y="1927700"/>
            <a:ext cx="4627612" cy="7694504"/>
          </a:xfrm>
          <a:custGeom>
            <a:rect b="b" l="l" r="r" t="t"/>
            <a:pathLst>
              <a:path extrusionOk="0" h="1274980" w="1001106">
                <a:moveTo>
                  <a:pt x="61103" y="0"/>
                </a:moveTo>
                <a:lnTo>
                  <a:pt x="940002" y="0"/>
                </a:lnTo>
                <a:cubicBezTo>
                  <a:pt x="973749" y="0"/>
                  <a:pt x="1001106" y="27357"/>
                  <a:pt x="1001106" y="61103"/>
                </a:cubicBezTo>
                <a:lnTo>
                  <a:pt x="1001106" y="1213877"/>
                </a:lnTo>
                <a:cubicBezTo>
                  <a:pt x="1001106" y="1230083"/>
                  <a:pt x="994668" y="1245625"/>
                  <a:pt x="983209" y="1257084"/>
                </a:cubicBezTo>
                <a:cubicBezTo>
                  <a:pt x="971750" y="1268543"/>
                  <a:pt x="956208" y="1274980"/>
                  <a:pt x="940002" y="1274980"/>
                </a:cubicBezTo>
                <a:lnTo>
                  <a:pt x="61103" y="1274980"/>
                </a:lnTo>
                <a:cubicBezTo>
                  <a:pt x="27357" y="1274980"/>
                  <a:pt x="0" y="1247624"/>
                  <a:pt x="0" y="1213877"/>
                </a:cubicBezTo>
                <a:lnTo>
                  <a:pt x="0" y="61103"/>
                </a:lnTo>
                <a:cubicBezTo>
                  <a:pt x="0" y="27357"/>
                  <a:pt x="27357" y="0"/>
                  <a:pt x="61103" y="0"/>
                </a:cubicBezTo>
                <a:close/>
              </a:path>
            </a:pathLst>
          </a:custGeom>
          <a:blipFill rotWithShape="1">
            <a:blip r:embed="rId3">
              <a:alphaModFix amt="52000"/>
            </a:blip>
            <a:stretch>
              <a:fillRect b="-8833" l="0" r="0" t="-8834"/>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14"/>
          <p:cNvGrpSpPr/>
          <p:nvPr/>
        </p:nvGrpSpPr>
        <p:grpSpPr>
          <a:xfrm rot="-5400000">
            <a:off x="8880114" y="8231781"/>
            <a:ext cx="129954" cy="3483918"/>
            <a:chOff x="0" y="-104775"/>
            <a:chExt cx="34226" cy="917575"/>
          </a:xfrm>
        </p:grpSpPr>
        <p:sp>
          <p:nvSpPr>
            <p:cNvPr id="97" name="Google Shape;97;p14"/>
            <p:cNvSpPr/>
            <p:nvPr/>
          </p:nvSpPr>
          <p:spPr>
            <a:xfrm>
              <a:off x="0" y="0"/>
              <a:ext cx="34226" cy="812800"/>
            </a:xfrm>
            <a:custGeom>
              <a:rect b="b" l="l" r="r" t="t"/>
              <a:pathLst>
                <a:path extrusionOk="0"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txBox="1"/>
            <p:nvPr/>
          </p:nvSpPr>
          <p:spPr>
            <a:xfrm>
              <a:off x="0" y="-104775"/>
              <a:ext cx="34226" cy="917575"/>
            </a:xfrm>
            <a:prstGeom prst="rect">
              <a:avLst/>
            </a:prstGeom>
            <a:noFill/>
            <a:ln>
              <a:noFill/>
            </a:ln>
          </p:spPr>
          <p:txBody>
            <a:bodyPr anchorCtr="0" anchor="ctr" bIns="50800" lIns="50800" spcFirstLastPara="1" rIns="50800" wrap="square" tIns="50800">
              <a:noAutofit/>
            </a:bodyPr>
            <a:lstStyle/>
            <a:p>
              <a:pPr indent="0" lvl="0" marL="0" marR="0" rtl="0" algn="ctr">
                <a:lnSpc>
                  <a:spcPct val="188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99" name="Google Shape;99;p14"/>
          <p:cNvSpPr txBox="1"/>
          <p:nvPr/>
        </p:nvSpPr>
        <p:spPr>
          <a:xfrm>
            <a:off x="1028700" y="1047750"/>
            <a:ext cx="6731700" cy="2721000"/>
          </a:xfrm>
          <a:prstGeom prst="rect">
            <a:avLst/>
          </a:prstGeom>
          <a:noFill/>
          <a:ln>
            <a:noFill/>
          </a:ln>
        </p:spPr>
        <p:txBody>
          <a:bodyPr anchorCtr="0" anchor="t" bIns="0" lIns="0" spcFirstLastPara="1" rIns="0" wrap="square" tIns="0">
            <a:spAutoFit/>
          </a:bodyPr>
          <a:lstStyle/>
          <a:p>
            <a:pPr indent="0" lvl="0" marL="0" marR="0" rtl="0" algn="r">
              <a:lnSpc>
                <a:spcPct val="108000"/>
              </a:lnSpc>
              <a:spcBef>
                <a:spcPts val="0"/>
              </a:spcBef>
              <a:spcAft>
                <a:spcPts val="0"/>
              </a:spcAft>
              <a:buNone/>
            </a:pPr>
            <a:r>
              <a:rPr b="1" i="0" lang="en-US" sz="8499" u="none" cap="none" strike="noStrike">
                <a:solidFill>
                  <a:srgbClr val="E34B4B"/>
                </a:solidFill>
                <a:latin typeface="Poppins SemiBold"/>
                <a:ea typeface="Poppins SemiBold"/>
                <a:cs typeface="Poppins SemiBold"/>
                <a:sym typeface="Poppins SemiBold"/>
              </a:rPr>
              <a:t>PROBLEM</a:t>
            </a:r>
            <a:endParaRPr/>
          </a:p>
          <a:p>
            <a:pPr indent="0" lvl="0" marL="0" marR="0" rtl="0" algn="r">
              <a:lnSpc>
                <a:spcPct val="108000"/>
              </a:lnSpc>
              <a:spcBef>
                <a:spcPts val="0"/>
              </a:spcBef>
              <a:spcAft>
                <a:spcPts val="0"/>
              </a:spcAft>
              <a:buNone/>
            </a:pPr>
            <a:r>
              <a:rPr b="1" i="0" lang="en-US" sz="8499" u="none" cap="none" strike="noStrike">
                <a:solidFill>
                  <a:srgbClr val="E34B4B"/>
                </a:solidFill>
                <a:latin typeface="Poppins SemiBold"/>
                <a:ea typeface="Poppins SemiBold"/>
                <a:cs typeface="Poppins SemiBold"/>
                <a:sym typeface="Poppins SemiBold"/>
              </a:rPr>
              <a:t>STATEMENT</a:t>
            </a:r>
            <a:endParaRPr/>
          </a:p>
        </p:txBody>
      </p:sp>
      <p:sp>
        <p:nvSpPr>
          <p:cNvPr id="100" name="Google Shape;100;p14"/>
          <p:cNvSpPr txBox="1"/>
          <p:nvPr/>
        </p:nvSpPr>
        <p:spPr>
          <a:xfrm>
            <a:off x="2032150" y="4993100"/>
            <a:ext cx="9488100" cy="5910600"/>
          </a:xfrm>
          <a:prstGeom prst="rect">
            <a:avLst/>
          </a:prstGeom>
          <a:noFill/>
          <a:ln>
            <a:noFill/>
          </a:ln>
        </p:spPr>
        <p:txBody>
          <a:bodyPr anchorCtr="0" anchor="t" bIns="0" lIns="0" spcFirstLastPara="1" rIns="0" wrap="square" tIns="0">
            <a:spAutoFit/>
          </a:bodyPr>
          <a:lstStyle/>
          <a:p>
            <a:pPr indent="0" lvl="0" marL="0" rtl="0" algn="just">
              <a:lnSpc>
                <a:spcPct val="140000"/>
              </a:lnSpc>
              <a:spcBef>
                <a:spcPts val="0"/>
              </a:spcBef>
              <a:spcAft>
                <a:spcPts val="0"/>
              </a:spcAft>
              <a:buNone/>
            </a:pPr>
            <a:r>
              <a:rPr lang="en-US" sz="2000">
                <a:solidFill>
                  <a:srgbClr val="E34B4B"/>
                </a:solidFill>
                <a:latin typeface="Poppins"/>
                <a:ea typeface="Poppins"/>
                <a:cs typeface="Poppins"/>
                <a:sym typeface="Poppins"/>
              </a:rPr>
              <a:t>The project addresses the need for a structured, queryable knowledge base that organizes information about deities from multiple world religions and mythologies. Traditional approaches to studying comparative mythology often lack systematic.organization and computational querying capabilities.</a:t>
            </a:r>
            <a:endParaRPr sz="2000">
              <a:solidFill>
                <a:srgbClr val="E34B4B"/>
              </a:solidFill>
              <a:latin typeface="Poppins"/>
              <a:ea typeface="Poppins"/>
              <a:cs typeface="Poppins"/>
              <a:sym typeface="Poppins"/>
            </a:endParaRPr>
          </a:p>
          <a:p>
            <a:pPr indent="0" lvl="0" marL="0" rtl="0" algn="just">
              <a:lnSpc>
                <a:spcPct val="140000"/>
              </a:lnSpc>
              <a:spcBef>
                <a:spcPts val="0"/>
              </a:spcBef>
              <a:spcAft>
                <a:spcPts val="0"/>
              </a:spcAft>
              <a:buSzPts val="1100"/>
              <a:buNone/>
            </a:pPr>
            <a:r>
              <a:rPr lang="en-US" sz="2000">
                <a:solidFill>
                  <a:srgbClr val="E34B4B"/>
                </a:solidFill>
                <a:latin typeface="Poppins"/>
                <a:ea typeface="Poppins"/>
                <a:cs typeface="Poppins"/>
                <a:sym typeface="Poppins"/>
              </a:rPr>
              <a:t>• Lack of unified structure for cross-mythology comparisons</a:t>
            </a:r>
            <a:endParaRPr sz="2000">
              <a:solidFill>
                <a:srgbClr val="E34B4B"/>
              </a:solidFill>
              <a:latin typeface="Poppins"/>
              <a:ea typeface="Poppins"/>
              <a:cs typeface="Poppins"/>
              <a:sym typeface="Poppins"/>
            </a:endParaRPr>
          </a:p>
          <a:p>
            <a:pPr indent="0" lvl="0" marL="0" rtl="0" algn="just">
              <a:lnSpc>
                <a:spcPct val="140000"/>
              </a:lnSpc>
              <a:spcBef>
                <a:spcPts val="0"/>
              </a:spcBef>
              <a:spcAft>
                <a:spcPts val="0"/>
              </a:spcAft>
              <a:buSzPts val="1100"/>
              <a:buNone/>
            </a:pPr>
            <a:r>
              <a:rPr lang="en-US" sz="2000">
                <a:solidFill>
                  <a:srgbClr val="E34B4B"/>
                </a:solidFill>
                <a:latin typeface="Poppins"/>
                <a:ea typeface="Poppins"/>
                <a:cs typeface="Poppins"/>
                <a:sym typeface="Poppins"/>
              </a:rPr>
              <a:t>• Difficulty in tracking complex family relationships across different pantheons</a:t>
            </a:r>
            <a:endParaRPr sz="2000">
              <a:solidFill>
                <a:srgbClr val="E34B4B"/>
              </a:solidFill>
              <a:latin typeface="Poppins"/>
              <a:ea typeface="Poppins"/>
              <a:cs typeface="Poppins"/>
              <a:sym typeface="Poppins"/>
            </a:endParaRPr>
          </a:p>
          <a:p>
            <a:pPr indent="0" lvl="0" marL="0" rtl="0" algn="just">
              <a:lnSpc>
                <a:spcPct val="140000"/>
              </a:lnSpc>
              <a:spcBef>
                <a:spcPts val="0"/>
              </a:spcBef>
              <a:spcAft>
                <a:spcPts val="0"/>
              </a:spcAft>
              <a:buSzPts val="1100"/>
              <a:buNone/>
            </a:pPr>
            <a:r>
              <a:rPr lang="en-US" sz="2000">
                <a:solidFill>
                  <a:srgbClr val="E34B4B"/>
                </a:solidFill>
                <a:latin typeface="Poppins"/>
                <a:ea typeface="Poppins"/>
                <a:cs typeface="Poppins"/>
                <a:sym typeface="Poppins"/>
              </a:rPr>
              <a:t>• Need for systematic classification of divine domains and powers</a:t>
            </a:r>
            <a:endParaRPr sz="2000">
              <a:solidFill>
                <a:srgbClr val="E34B4B"/>
              </a:solidFill>
              <a:latin typeface="Poppins"/>
              <a:ea typeface="Poppins"/>
              <a:cs typeface="Poppins"/>
              <a:sym typeface="Poppins"/>
            </a:endParaRPr>
          </a:p>
          <a:p>
            <a:pPr indent="0" lvl="0" marL="0" rtl="0" algn="just">
              <a:lnSpc>
                <a:spcPct val="140000"/>
              </a:lnSpc>
              <a:spcBef>
                <a:spcPts val="0"/>
              </a:spcBef>
              <a:spcAft>
                <a:spcPts val="0"/>
              </a:spcAft>
              <a:buSzPts val="1100"/>
              <a:buNone/>
            </a:pPr>
            <a:r>
              <a:rPr lang="en-US" sz="2000">
                <a:solidFill>
                  <a:srgbClr val="E34B4B"/>
                </a:solidFill>
                <a:latin typeface="Poppins"/>
                <a:ea typeface="Poppins"/>
                <a:cs typeface="Poppins"/>
                <a:sym typeface="Poppins"/>
              </a:rPr>
              <a:t>• Requirement for flexible querying of mythological data</a:t>
            </a:r>
            <a:endParaRPr sz="2000">
              <a:solidFill>
                <a:srgbClr val="E34B4B"/>
              </a:solidFill>
              <a:latin typeface="Poppins"/>
              <a:ea typeface="Poppins"/>
              <a:cs typeface="Poppins"/>
              <a:sym typeface="Poppins"/>
            </a:endParaRPr>
          </a:p>
          <a:p>
            <a:pPr indent="0" lvl="0" marL="0" rtl="0" algn="just">
              <a:lnSpc>
                <a:spcPct val="140000"/>
              </a:lnSpc>
              <a:spcBef>
                <a:spcPts val="0"/>
              </a:spcBef>
              <a:spcAft>
                <a:spcPts val="0"/>
              </a:spcAft>
              <a:buSzPts val="1100"/>
              <a:buNone/>
            </a:pPr>
            <a:r>
              <a:rPr lang="en-US" sz="2000">
                <a:solidFill>
                  <a:srgbClr val="E34B4B"/>
                </a:solidFill>
                <a:latin typeface="Poppins"/>
                <a:ea typeface="Poppins"/>
                <a:cs typeface="Poppins"/>
                <a:sym typeface="Poppins"/>
              </a:rPr>
              <a:t>• Educational tool for understanding religious hierarchies and relationships</a:t>
            </a:r>
            <a:endParaRPr sz="2000">
              <a:solidFill>
                <a:srgbClr val="E34B4B"/>
              </a:solidFill>
              <a:latin typeface="Poppins"/>
              <a:ea typeface="Poppins"/>
              <a:cs typeface="Poppins"/>
              <a:sym typeface="Poppins"/>
            </a:endParaRPr>
          </a:p>
          <a:p>
            <a:pPr indent="0" lvl="0" marL="0" rtl="0" algn="just">
              <a:lnSpc>
                <a:spcPct val="140000"/>
              </a:lnSpc>
              <a:spcBef>
                <a:spcPts val="0"/>
              </a:spcBef>
              <a:spcAft>
                <a:spcPts val="0"/>
              </a:spcAft>
              <a:buSzPts val="1100"/>
              <a:buNone/>
            </a:pPr>
            <a:r>
              <a:t/>
            </a:r>
            <a:endParaRPr sz="2000">
              <a:solidFill>
                <a:srgbClr val="E34B4B"/>
              </a:solidFill>
              <a:latin typeface="Poppins"/>
              <a:ea typeface="Poppins"/>
              <a:cs typeface="Poppins"/>
              <a:sym typeface="Poppins"/>
            </a:endParaRPr>
          </a:p>
          <a:p>
            <a:pPr indent="0" lvl="0" marL="0" rtl="0" algn="just">
              <a:lnSpc>
                <a:spcPct val="140000"/>
              </a:lnSpc>
              <a:spcBef>
                <a:spcPts val="0"/>
              </a:spcBef>
              <a:spcAft>
                <a:spcPts val="0"/>
              </a:spcAft>
              <a:buClr>
                <a:schemeClr val="dk1"/>
              </a:buClr>
              <a:buSzPts val="1100"/>
              <a:buFont typeface="Arial"/>
              <a:buNone/>
            </a:pPr>
            <a:r>
              <a:t/>
            </a:r>
            <a:endParaRPr sz="2000">
              <a:solidFill>
                <a:srgbClr val="E34B4B"/>
              </a:solidFill>
              <a:latin typeface="Poppins"/>
              <a:ea typeface="Poppins"/>
              <a:cs typeface="Poppins"/>
              <a:sym typeface="Poppins"/>
            </a:endParaRPr>
          </a:p>
          <a:p>
            <a:pPr indent="0" lvl="0" marL="0" marR="0" rtl="0" algn="just">
              <a:lnSpc>
                <a:spcPct val="140000"/>
              </a:lnSpc>
              <a:spcBef>
                <a:spcPts val="0"/>
              </a:spcBef>
              <a:spcAft>
                <a:spcPts val="0"/>
              </a:spcAft>
              <a:buNone/>
            </a:pPr>
            <a:r>
              <a:t/>
            </a:r>
            <a:endParaRPr sz="2000">
              <a:solidFill>
                <a:srgbClr val="E34B4B"/>
              </a:solidFill>
              <a:latin typeface="Poppins"/>
              <a:ea typeface="Poppins"/>
              <a:cs typeface="Poppins"/>
              <a:sym typeface="Poppins"/>
            </a:endParaRPr>
          </a:p>
        </p:txBody>
      </p:sp>
      <p:sp>
        <p:nvSpPr>
          <p:cNvPr id="101" name="Google Shape;101;p14"/>
          <p:cNvSpPr txBox="1"/>
          <p:nvPr/>
        </p:nvSpPr>
        <p:spPr>
          <a:xfrm>
            <a:off x="2032298" y="4048537"/>
            <a:ext cx="7916400" cy="738900"/>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1" i="0" lang="en-US" sz="2000" u="none" cap="none" strike="noStrike">
                <a:solidFill>
                  <a:srgbClr val="E34B4B"/>
                </a:solidFill>
                <a:latin typeface="Poppins"/>
                <a:ea typeface="Poppins"/>
                <a:cs typeface="Poppins"/>
                <a:sym typeface="Poppins"/>
              </a:rPr>
              <a:t>– There is a lack of efficient, centralized resources to explore religious, mythological, stories in one place.</a:t>
            </a:r>
            <a:endParaRPr/>
          </a:p>
        </p:txBody>
      </p:sp>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105" name="Shape 105"/>
        <p:cNvGrpSpPr/>
        <p:nvPr/>
      </p:nvGrpSpPr>
      <p:grpSpPr>
        <a:xfrm>
          <a:off x="0" y="0"/>
          <a:ext cx="0" cy="0"/>
          <a:chOff x="0" y="0"/>
          <a:chExt cx="0" cy="0"/>
        </a:xfrm>
      </p:grpSpPr>
      <p:sp>
        <p:nvSpPr>
          <p:cNvPr id="106" name="Google Shape;106;p15"/>
          <p:cNvSpPr txBox="1"/>
          <p:nvPr/>
        </p:nvSpPr>
        <p:spPr>
          <a:xfrm>
            <a:off x="1028700" y="1047750"/>
            <a:ext cx="10983703" cy="1272540"/>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None/>
            </a:pPr>
            <a:r>
              <a:rPr b="1" i="0" lang="en-US" sz="8499" u="none" cap="none" strike="noStrike">
                <a:solidFill>
                  <a:srgbClr val="E34B4B"/>
                </a:solidFill>
                <a:latin typeface="Poppins SemiBold"/>
                <a:ea typeface="Poppins SemiBold"/>
                <a:cs typeface="Poppins SemiBold"/>
                <a:sym typeface="Poppins SemiBold"/>
              </a:rPr>
              <a:t>BACKGROUND</a:t>
            </a:r>
            <a:endParaRPr/>
          </a:p>
        </p:txBody>
      </p:sp>
      <p:grpSp>
        <p:nvGrpSpPr>
          <p:cNvPr id="107" name="Google Shape;107;p15"/>
          <p:cNvGrpSpPr/>
          <p:nvPr/>
        </p:nvGrpSpPr>
        <p:grpSpPr>
          <a:xfrm rot="-5400000">
            <a:off x="8880114" y="8231781"/>
            <a:ext cx="129954" cy="3483918"/>
            <a:chOff x="0" y="-104775"/>
            <a:chExt cx="34226" cy="917575"/>
          </a:xfrm>
        </p:grpSpPr>
        <p:sp>
          <p:nvSpPr>
            <p:cNvPr id="108" name="Google Shape;108;p15"/>
            <p:cNvSpPr/>
            <p:nvPr/>
          </p:nvSpPr>
          <p:spPr>
            <a:xfrm>
              <a:off x="0" y="0"/>
              <a:ext cx="34226" cy="812800"/>
            </a:xfrm>
            <a:custGeom>
              <a:rect b="b" l="l" r="r" t="t"/>
              <a:pathLst>
                <a:path extrusionOk="0"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txBox="1"/>
            <p:nvPr/>
          </p:nvSpPr>
          <p:spPr>
            <a:xfrm>
              <a:off x="0" y="-104775"/>
              <a:ext cx="34226" cy="917575"/>
            </a:xfrm>
            <a:prstGeom prst="rect">
              <a:avLst/>
            </a:prstGeom>
            <a:noFill/>
            <a:ln>
              <a:noFill/>
            </a:ln>
          </p:spPr>
          <p:txBody>
            <a:bodyPr anchorCtr="0" anchor="ctr" bIns="50800" lIns="50800" spcFirstLastPara="1" rIns="50800" wrap="square" tIns="50800">
              <a:noAutofit/>
            </a:bodyPr>
            <a:lstStyle/>
            <a:p>
              <a:pPr indent="0" lvl="0" marL="0" marR="0" rtl="0" algn="ctr">
                <a:lnSpc>
                  <a:spcPct val="188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10" name="Google Shape;110;p15"/>
          <p:cNvGrpSpPr/>
          <p:nvPr/>
        </p:nvGrpSpPr>
        <p:grpSpPr>
          <a:xfrm>
            <a:off x="1028700" y="4417647"/>
            <a:ext cx="12275001" cy="412634"/>
            <a:chOff x="0" y="0"/>
            <a:chExt cx="16366669" cy="550178"/>
          </a:xfrm>
        </p:grpSpPr>
        <p:cxnSp>
          <p:nvCxnSpPr>
            <p:cNvPr id="111" name="Google Shape;111;p15"/>
            <p:cNvCxnSpPr/>
            <p:nvPr/>
          </p:nvCxnSpPr>
          <p:spPr>
            <a:xfrm>
              <a:off x="13913366" y="275089"/>
              <a:ext cx="2453303" cy="0"/>
            </a:xfrm>
            <a:prstGeom prst="straightConnector1">
              <a:avLst/>
            </a:prstGeom>
            <a:noFill/>
            <a:ln cap="flat" cmpd="sng" w="50800">
              <a:solidFill>
                <a:srgbClr val="E34B4B"/>
              </a:solidFill>
              <a:prstDash val="solid"/>
              <a:round/>
              <a:headEnd len="sm" w="sm" type="none"/>
              <a:tailEnd len="sm" w="sm" type="none"/>
            </a:ln>
          </p:spPr>
        </p:cxnSp>
        <p:cxnSp>
          <p:nvCxnSpPr>
            <p:cNvPr id="112" name="Google Shape;112;p15"/>
            <p:cNvCxnSpPr/>
            <p:nvPr/>
          </p:nvCxnSpPr>
          <p:spPr>
            <a:xfrm>
              <a:off x="10910626" y="275089"/>
              <a:ext cx="2452562" cy="0"/>
            </a:xfrm>
            <a:prstGeom prst="straightConnector1">
              <a:avLst/>
            </a:prstGeom>
            <a:noFill/>
            <a:ln cap="flat" cmpd="sng" w="50800">
              <a:solidFill>
                <a:srgbClr val="E34B4B"/>
              </a:solidFill>
              <a:prstDash val="solid"/>
              <a:round/>
              <a:headEnd len="sm" w="sm" type="none"/>
              <a:tailEnd len="sm" w="sm" type="none"/>
            </a:ln>
          </p:spPr>
        </p:cxnSp>
        <p:grpSp>
          <p:nvGrpSpPr>
            <p:cNvPr id="113" name="Google Shape;113;p15"/>
            <p:cNvGrpSpPr/>
            <p:nvPr/>
          </p:nvGrpSpPr>
          <p:grpSpPr>
            <a:xfrm>
              <a:off x="13363188" y="0"/>
              <a:ext cx="550178" cy="550178"/>
              <a:chOff x="0" y="0"/>
              <a:chExt cx="812800" cy="812800"/>
            </a:xfrm>
          </p:grpSpPr>
          <p:sp>
            <p:nvSpPr>
              <p:cNvPr id="114" name="Google Shape;114;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EED"/>
              </a:solidFill>
              <a:ln cap="sq" cmpd="sng" w="95250">
                <a:solidFill>
                  <a:srgbClr val="E34B4B"/>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5"/>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116" name="Google Shape;116;p15"/>
            <p:cNvCxnSpPr/>
            <p:nvPr/>
          </p:nvCxnSpPr>
          <p:spPr>
            <a:xfrm>
              <a:off x="8457322" y="275089"/>
              <a:ext cx="2453303" cy="0"/>
            </a:xfrm>
            <a:prstGeom prst="straightConnector1">
              <a:avLst/>
            </a:prstGeom>
            <a:noFill/>
            <a:ln cap="flat" cmpd="sng" w="50800">
              <a:solidFill>
                <a:srgbClr val="E34B4B"/>
              </a:solidFill>
              <a:prstDash val="solid"/>
              <a:round/>
              <a:headEnd len="sm" w="sm" type="none"/>
              <a:tailEnd len="sm" w="sm" type="none"/>
            </a:ln>
          </p:spPr>
        </p:cxnSp>
        <p:cxnSp>
          <p:nvCxnSpPr>
            <p:cNvPr id="117" name="Google Shape;117;p15"/>
            <p:cNvCxnSpPr/>
            <p:nvPr/>
          </p:nvCxnSpPr>
          <p:spPr>
            <a:xfrm>
              <a:off x="5454582" y="275089"/>
              <a:ext cx="2452562" cy="0"/>
            </a:xfrm>
            <a:prstGeom prst="straightConnector1">
              <a:avLst/>
            </a:prstGeom>
            <a:noFill/>
            <a:ln cap="flat" cmpd="sng" w="50800">
              <a:solidFill>
                <a:srgbClr val="E34B4B"/>
              </a:solidFill>
              <a:prstDash val="solid"/>
              <a:round/>
              <a:headEnd len="sm" w="sm" type="none"/>
              <a:tailEnd len="sm" w="sm" type="none"/>
            </a:ln>
          </p:spPr>
        </p:cxnSp>
        <p:grpSp>
          <p:nvGrpSpPr>
            <p:cNvPr id="118" name="Google Shape;118;p15"/>
            <p:cNvGrpSpPr/>
            <p:nvPr/>
          </p:nvGrpSpPr>
          <p:grpSpPr>
            <a:xfrm>
              <a:off x="7907144" y="0"/>
              <a:ext cx="550178" cy="550178"/>
              <a:chOff x="0" y="0"/>
              <a:chExt cx="812800" cy="812800"/>
            </a:xfrm>
          </p:grpSpPr>
          <p:sp>
            <p:nvSpPr>
              <p:cNvPr id="119" name="Google Shape;119;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EED"/>
              </a:solidFill>
              <a:ln cap="sq" cmpd="sng" w="95250">
                <a:solidFill>
                  <a:srgbClr val="E34B4B"/>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5"/>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121" name="Google Shape;121;p15"/>
            <p:cNvCxnSpPr/>
            <p:nvPr/>
          </p:nvCxnSpPr>
          <p:spPr>
            <a:xfrm>
              <a:off x="3002741" y="275089"/>
              <a:ext cx="2453303" cy="0"/>
            </a:xfrm>
            <a:prstGeom prst="straightConnector1">
              <a:avLst/>
            </a:prstGeom>
            <a:noFill/>
            <a:ln cap="flat" cmpd="sng" w="50800">
              <a:solidFill>
                <a:srgbClr val="E34B4B"/>
              </a:solidFill>
              <a:prstDash val="solid"/>
              <a:round/>
              <a:headEnd len="sm" w="sm" type="none"/>
              <a:tailEnd len="sm" w="sm" type="none"/>
            </a:ln>
          </p:spPr>
        </p:cxnSp>
        <p:cxnSp>
          <p:nvCxnSpPr>
            <p:cNvPr id="122" name="Google Shape;122;p15"/>
            <p:cNvCxnSpPr/>
            <p:nvPr/>
          </p:nvCxnSpPr>
          <p:spPr>
            <a:xfrm>
              <a:off x="0" y="275089"/>
              <a:ext cx="2452562" cy="0"/>
            </a:xfrm>
            <a:prstGeom prst="straightConnector1">
              <a:avLst/>
            </a:prstGeom>
            <a:noFill/>
            <a:ln cap="flat" cmpd="sng" w="50800">
              <a:solidFill>
                <a:srgbClr val="E34B4B"/>
              </a:solidFill>
              <a:prstDash val="solid"/>
              <a:round/>
              <a:headEnd len="sm" w="sm" type="none"/>
              <a:tailEnd len="sm" w="sm" type="none"/>
            </a:ln>
          </p:spPr>
        </p:cxnSp>
        <p:grpSp>
          <p:nvGrpSpPr>
            <p:cNvPr id="123" name="Google Shape;123;p15"/>
            <p:cNvGrpSpPr/>
            <p:nvPr/>
          </p:nvGrpSpPr>
          <p:grpSpPr>
            <a:xfrm>
              <a:off x="2452562" y="0"/>
              <a:ext cx="550178" cy="550178"/>
              <a:chOff x="0" y="0"/>
              <a:chExt cx="812800" cy="812800"/>
            </a:xfrm>
          </p:grpSpPr>
          <p:sp>
            <p:nvSpPr>
              <p:cNvPr id="124" name="Google Shape;124;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EED"/>
              </a:solidFill>
              <a:ln cap="sq" cmpd="sng" w="95250">
                <a:solidFill>
                  <a:srgbClr val="E34B4B"/>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txBox="1"/>
              <p:nvPr/>
            </p:nvSpPr>
            <p:spPr>
              <a:xfrm>
                <a:off x="76200" y="76200"/>
                <a:ext cx="660400" cy="660400"/>
              </a:xfrm>
              <a:prstGeom prst="rect">
                <a:avLst/>
              </a:prstGeom>
              <a:no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sp>
        <p:nvSpPr>
          <p:cNvPr id="126" name="Google Shape;126;p15"/>
          <p:cNvSpPr txBox="1"/>
          <p:nvPr/>
        </p:nvSpPr>
        <p:spPr>
          <a:xfrm>
            <a:off x="1688396" y="3485445"/>
            <a:ext cx="2998033" cy="3683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2000" u="none" cap="none" strike="noStrike">
                <a:solidFill>
                  <a:srgbClr val="E34B4B"/>
                </a:solidFill>
                <a:latin typeface="Poppins"/>
                <a:ea typeface="Poppins"/>
                <a:cs typeface="Poppins"/>
                <a:sym typeface="Poppins"/>
              </a:rPr>
              <a:t>Mythological</a:t>
            </a:r>
            <a:endParaRPr/>
          </a:p>
        </p:txBody>
      </p:sp>
      <p:sp>
        <p:nvSpPr>
          <p:cNvPr id="127" name="Google Shape;127;p15"/>
          <p:cNvSpPr txBox="1"/>
          <p:nvPr/>
        </p:nvSpPr>
        <p:spPr>
          <a:xfrm>
            <a:off x="5667185" y="3485445"/>
            <a:ext cx="2998033" cy="3683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2000" u="none" cap="none" strike="noStrike">
                <a:solidFill>
                  <a:srgbClr val="E34B4B"/>
                </a:solidFill>
                <a:latin typeface="Poppins"/>
                <a:ea typeface="Poppins"/>
                <a:cs typeface="Poppins"/>
                <a:sym typeface="Poppins"/>
              </a:rPr>
              <a:t>Folklore</a:t>
            </a:r>
            <a:endParaRPr/>
          </a:p>
        </p:txBody>
      </p:sp>
      <p:sp>
        <p:nvSpPr>
          <p:cNvPr id="128" name="Google Shape;128;p15"/>
          <p:cNvSpPr txBox="1"/>
          <p:nvPr/>
        </p:nvSpPr>
        <p:spPr>
          <a:xfrm>
            <a:off x="9646292" y="3485445"/>
            <a:ext cx="2998033" cy="3683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2000" u="none" cap="none" strike="noStrike">
                <a:solidFill>
                  <a:srgbClr val="E34B4B"/>
                </a:solidFill>
                <a:latin typeface="Poppins"/>
                <a:ea typeface="Poppins"/>
                <a:cs typeface="Poppins"/>
                <a:sym typeface="Poppins"/>
              </a:rPr>
              <a:t>Religious</a:t>
            </a:r>
            <a:endParaRPr/>
          </a:p>
        </p:txBody>
      </p:sp>
      <p:sp>
        <p:nvSpPr>
          <p:cNvPr id="129" name="Google Shape;129;p15"/>
          <p:cNvSpPr txBox="1"/>
          <p:nvPr/>
        </p:nvSpPr>
        <p:spPr>
          <a:xfrm>
            <a:off x="1996970" y="5241157"/>
            <a:ext cx="2380800" cy="2462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Mythological stories are ancient tales about gods, heroes, and supernatural events.</a:t>
            </a:r>
            <a:endParaRPr/>
          </a:p>
        </p:txBody>
      </p:sp>
      <p:sp>
        <p:nvSpPr>
          <p:cNvPr id="130" name="Google Shape;130;p15"/>
          <p:cNvSpPr txBox="1"/>
          <p:nvPr/>
        </p:nvSpPr>
        <p:spPr>
          <a:xfrm>
            <a:off x="5975759" y="5241157"/>
            <a:ext cx="2380800" cy="3324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Folklore stories are passed down in communities and often involve spirits, monsters. These tales reflect local traditions and teach morals.</a:t>
            </a:r>
            <a:endParaRPr/>
          </a:p>
        </p:txBody>
      </p:sp>
      <p:sp>
        <p:nvSpPr>
          <p:cNvPr id="131" name="Google Shape;131;p15"/>
          <p:cNvSpPr txBox="1"/>
          <p:nvPr/>
        </p:nvSpPr>
        <p:spPr>
          <a:xfrm>
            <a:off x="10263442" y="5241157"/>
            <a:ext cx="2380883" cy="3187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Religious stories focus on gods, angels, and miracles. They guide people’s beliefs and show the connection between humans and the divine.</a:t>
            </a:r>
            <a:endParaRPr/>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135" name="Shape 135"/>
        <p:cNvGrpSpPr/>
        <p:nvPr/>
      </p:nvGrpSpPr>
      <p:grpSpPr>
        <a:xfrm>
          <a:off x="0" y="0"/>
          <a:ext cx="0" cy="0"/>
          <a:chOff x="0" y="0"/>
          <a:chExt cx="0" cy="0"/>
        </a:xfrm>
      </p:grpSpPr>
      <p:sp>
        <p:nvSpPr>
          <p:cNvPr id="136" name="Google Shape;136;p16"/>
          <p:cNvSpPr txBox="1"/>
          <p:nvPr/>
        </p:nvSpPr>
        <p:spPr>
          <a:xfrm>
            <a:off x="1028700" y="4847493"/>
            <a:ext cx="9105681" cy="1272540"/>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None/>
            </a:pPr>
            <a:r>
              <a:rPr b="1" i="0" lang="en-US" sz="8499" u="none" cap="none" strike="noStrike">
                <a:solidFill>
                  <a:srgbClr val="E34B4B"/>
                </a:solidFill>
                <a:latin typeface="Poppins SemiBold"/>
                <a:ea typeface="Poppins SemiBold"/>
                <a:cs typeface="Poppins SemiBold"/>
                <a:sym typeface="Poppins SemiBold"/>
              </a:rPr>
              <a:t>OBJECTIVE</a:t>
            </a:r>
            <a:endParaRPr/>
          </a:p>
        </p:txBody>
      </p:sp>
      <p:sp>
        <p:nvSpPr>
          <p:cNvPr id="137" name="Google Shape;137;p16"/>
          <p:cNvSpPr txBox="1"/>
          <p:nvPr/>
        </p:nvSpPr>
        <p:spPr>
          <a:xfrm>
            <a:off x="1028700" y="6415301"/>
            <a:ext cx="8205600" cy="3491100"/>
          </a:xfrm>
          <a:prstGeom prst="rect">
            <a:avLst/>
          </a:prstGeom>
          <a:noFill/>
          <a:ln>
            <a:noFill/>
          </a:ln>
        </p:spPr>
        <p:txBody>
          <a:bodyPr anchorCtr="0" anchor="t" bIns="0" lIns="0" spcFirstLastPara="1" rIns="0" wrap="square" tIns="0">
            <a:spAutoFit/>
          </a:bodyPr>
          <a:lstStyle/>
          <a:p>
            <a:pPr indent="0" lvl="0" marL="0" rtl="0" algn="just">
              <a:lnSpc>
                <a:spcPct val="140000"/>
              </a:lnSpc>
              <a:spcBef>
                <a:spcPts val="0"/>
              </a:spcBef>
              <a:spcAft>
                <a:spcPts val="0"/>
              </a:spcAft>
              <a:buClr>
                <a:schemeClr val="dk1"/>
              </a:buClr>
              <a:buSzPts val="1100"/>
              <a:buFont typeface="Arial"/>
              <a:buNone/>
            </a:pPr>
            <a:r>
              <a:rPr lang="en-US" sz="2100">
                <a:solidFill>
                  <a:srgbClr val="E34B4B"/>
                </a:solidFill>
                <a:latin typeface="Poppins"/>
                <a:ea typeface="Poppins"/>
                <a:cs typeface="Poppins"/>
                <a:sym typeface="Poppins"/>
              </a:rPr>
              <a:t>The knowledge base encompasses 10 major mythological traditions:</a:t>
            </a:r>
            <a:endParaRPr sz="2100">
              <a:solidFill>
                <a:srgbClr val="E34B4B"/>
              </a:solidFill>
              <a:latin typeface="Poppins"/>
              <a:ea typeface="Poppins"/>
              <a:cs typeface="Poppins"/>
              <a:sym typeface="Poppins"/>
            </a:endParaRPr>
          </a:p>
          <a:p>
            <a:pPr indent="0" lvl="0" marL="0" rtl="0" algn="just">
              <a:lnSpc>
                <a:spcPct val="140000"/>
              </a:lnSpc>
              <a:spcBef>
                <a:spcPts val="0"/>
              </a:spcBef>
              <a:spcAft>
                <a:spcPts val="0"/>
              </a:spcAft>
              <a:buClr>
                <a:schemeClr val="dk1"/>
              </a:buClr>
              <a:buSzPts val="1100"/>
              <a:buFont typeface="Arial"/>
              <a:buNone/>
            </a:pPr>
            <a:r>
              <a:rPr lang="en-US" sz="2100">
                <a:solidFill>
                  <a:srgbClr val="E34B4B"/>
                </a:solidFill>
                <a:latin typeface="Poppins"/>
                <a:ea typeface="Poppins"/>
                <a:cs typeface="Poppins"/>
                <a:sym typeface="Poppins"/>
              </a:rPr>
              <a:t>- Ancient mythologies: Greek, Norse, Hindu, Japanese, Egyptian, Celtic</a:t>
            </a:r>
            <a:endParaRPr sz="2100">
              <a:solidFill>
                <a:srgbClr val="E34B4B"/>
              </a:solidFill>
              <a:latin typeface="Poppins"/>
              <a:ea typeface="Poppins"/>
              <a:cs typeface="Poppins"/>
              <a:sym typeface="Poppins"/>
            </a:endParaRPr>
          </a:p>
          <a:p>
            <a:pPr indent="0" lvl="0" marL="0" rtl="0" algn="just">
              <a:lnSpc>
                <a:spcPct val="140000"/>
              </a:lnSpc>
              <a:spcBef>
                <a:spcPts val="0"/>
              </a:spcBef>
              <a:spcAft>
                <a:spcPts val="0"/>
              </a:spcAft>
              <a:buClr>
                <a:schemeClr val="dk1"/>
              </a:buClr>
              <a:buSzPts val="1100"/>
              <a:buFont typeface="Arial"/>
              <a:buNone/>
            </a:pPr>
            <a:r>
              <a:rPr lang="en-US" sz="2100">
                <a:solidFill>
                  <a:srgbClr val="E34B4B"/>
                </a:solidFill>
                <a:latin typeface="Poppins"/>
                <a:ea typeface="Poppins"/>
                <a:cs typeface="Poppins"/>
                <a:sym typeface="Poppins"/>
              </a:rPr>
              <a:t>- Abrahamic religions: Islamic, Christian, Jewish traditions</a:t>
            </a:r>
            <a:endParaRPr sz="2100">
              <a:solidFill>
                <a:srgbClr val="E34B4B"/>
              </a:solidFill>
              <a:latin typeface="Poppins"/>
              <a:ea typeface="Poppins"/>
              <a:cs typeface="Poppins"/>
              <a:sym typeface="Poppins"/>
            </a:endParaRPr>
          </a:p>
          <a:p>
            <a:pPr indent="0" lvl="0" marL="0" rtl="0" algn="just">
              <a:lnSpc>
                <a:spcPct val="140000"/>
              </a:lnSpc>
              <a:spcBef>
                <a:spcPts val="0"/>
              </a:spcBef>
              <a:spcAft>
                <a:spcPts val="0"/>
              </a:spcAft>
              <a:buClr>
                <a:schemeClr val="dk1"/>
              </a:buClr>
              <a:buSzPts val="1100"/>
              <a:buFont typeface="Arial"/>
              <a:buNone/>
            </a:pPr>
            <a:r>
              <a:rPr lang="en-US" sz="2100">
                <a:solidFill>
                  <a:srgbClr val="E34B4B"/>
                </a:solidFill>
                <a:latin typeface="Poppins"/>
                <a:ea typeface="Poppins"/>
                <a:cs typeface="Poppins"/>
                <a:sym typeface="Poppins"/>
              </a:rPr>
              <a:t>- Total coverage: 72 deities and religious figures with complete relationship mappings</a:t>
            </a:r>
            <a:endParaRPr sz="2100">
              <a:solidFill>
                <a:srgbClr val="E34B4B"/>
              </a:solidFill>
              <a:latin typeface="Poppins"/>
              <a:ea typeface="Poppins"/>
              <a:cs typeface="Poppins"/>
              <a:sym typeface="Poppins"/>
            </a:endParaRPr>
          </a:p>
          <a:p>
            <a:pPr indent="0" lvl="0" marL="0" marR="0" rtl="0" algn="just">
              <a:lnSpc>
                <a:spcPct val="140000"/>
              </a:lnSpc>
              <a:spcBef>
                <a:spcPts val="0"/>
              </a:spcBef>
              <a:spcAft>
                <a:spcPts val="0"/>
              </a:spcAft>
              <a:buNone/>
            </a:pPr>
            <a:r>
              <a:t/>
            </a:r>
            <a:endParaRPr sz="2100">
              <a:solidFill>
                <a:srgbClr val="E34B4B"/>
              </a:solidFill>
              <a:latin typeface="Poppins"/>
              <a:ea typeface="Poppins"/>
              <a:cs typeface="Poppins"/>
              <a:sym typeface="Poppins"/>
            </a:endParaRPr>
          </a:p>
        </p:txBody>
      </p:sp>
      <p:sp>
        <p:nvSpPr>
          <p:cNvPr id="138" name="Google Shape;138;p16"/>
          <p:cNvSpPr/>
          <p:nvPr/>
        </p:nvSpPr>
        <p:spPr>
          <a:xfrm>
            <a:off x="1028700" y="1028700"/>
            <a:ext cx="16230600" cy="3444231"/>
          </a:xfrm>
          <a:custGeom>
            <a:rect b="b" l="l" r="r" t="t"/>
            <a:pathLst>
              <a:path extrusionOk="0" h="533601" w="2514545">
                <a:moveTo>
                  <a:pt x="24327" y="0"/>
                </a:moveTo>
                <a:lnTo>
                  <a:pt x="2490218" y="0"/>
                </a:lnTo>
                <a:cubicBezTo>
                  <a:pt x="2496670" y="0"/>
                  <a:pt x="2502857" y="2563"/>
                  <a:pt x="2507419" y="7125"/>
                </a:cubicBezTo>
                <a:cubicBezTo>
                  <a:pt x="2511982" y="11687"/>
                  <a:pt x="2514545" y="17875"/>
                  <a:pt x="2514545" y="24327"/>
                </a:cubicBezTo>
                <a:lnTo>
                  <a:pt x="2514545" y="509275"/>
                </a:lnTo>
                <a:cubicBezTo>
                  <a:pt x="2514545" y="522710"/>
                  <a:pt x="2503653" y="533601"/>
                  <a:pt x="2490218" y="533601"/>
                </a:cubicBezTo>
                <a:lnTo>
                  <a:pt x="24327" y="533601"/>
                </a:lnTo>
                <a:cubicBezTo>
                  <a:pt x="10891" y="533601"/>
                  <a:pt x="0" y="522710"/>
                  <a:pt x="0" y="509275"/>
                </a:cubicBezTo>
                <a:lnTo>
                  <a:pt x="0" y="24327"/>
                </a:lnTo>
                <a:cubicBezTo>
                  <a:pt x="0" y="10891"/>
                  <a:pt x="10891" y="0"/>
                  <a:pt x="24327" y="0"/>
                </a:cubicBezTo>
                <a:close/>
              </a:path>
            </a:pathLst>
          </a:custGeom>
          <a:blipFill rotWithShape="1">
            <a:blip r:embed="rId3">
              <a:alphaModFix amt="48000"/>
            </a:blip>
            <a:stretch>
              <a:fillRect b="-90781" l="0" r="0" t="-90781"/>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6"/>
          <p:cNvGrpSpPr/>
          <p:nvPr/>
        </p:nvGrpSpPr>
        <p:grpSpPr>
          <a:xfrm rot="-5400000">
            <a:off x="8880114" y="8231781"/>
            <a:ext cx="129954" cy="3483918"/>
            <a:chOff x="0" y="-104775"/>
            <a:chExt cx="34226" cy="917575"/>
          </a:xfrm>
        </p:grpSpPr>
        <p:sp>
          <p:nvSpPr>
            <p:cNvPr id="140" name="Google Shape;140;p16"/>
            <p:cNvSpPr/>
            <p:nvPr/>
          </p:nvSpPr>
          <p:spPr>
            <a:xfrm>
              <a:off x="0" y="0"/>
              <a:ext cx="34226" cy="812800"/>
            </a:xfrm>
            <a:custGeom>
              <a:rect b="b" l="l" r="r" t="t"/>
              <a:pathLst>
                <a:path extrusionOk="0"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6"/>
            <p:cNvSpPr txBox="1"/>
            <p:nvPr/>
          </p:nvSpPr>
          <p:spPr>
            <a:xfrm>
              <a:off x="0" y="-104775"/>
              <a:ext cx="34226" cy="917575"/>
            </a:xfrm>
            <a:prstGeom prst="rect">
              <a:avLst/>
            </a:prstGeom>
            <a:noFill/>
            <a:ln>
              <a:noFill/>
            </a:ln>
          </p:spPr>
          <p:txBody>
            <a:bodyPr anchorCtr="0" anchor="ctr" bIns="50800" lIns="50800" spcFirstLastPara="1" rIns="50800" wrap="square" tIns="50800">
              <a:noAutofit/>
            </a:bodyPr>
            <a:lstStyle/>
            <a:p>
              <a:pPr indent="0" lvl="0" marL="0" marR="0" rtl="0" algn="ctr">
                <a:lnSpc>
                  <a:spcPct val="188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42" name="Google Shape;142;p16"/>
          <p:cNvSpPr/>
          <p:nvPr/>
        </p:nvSpPr>
        <p:spPr>
          <a:xfrm>
            <a:off x="10534650" y="4828443"/>
            <a:ext cx="6724974" cy="4574439"/>
          </a:xfrm>
          <a:custGeom>
            <a:rect b="b" l="l" r="r" t="t"/>
            <a:pathLst>
              <a:path extrusionOk="0" h="708666" w="1041824">
                <a:moveTo>
                  <a:pt x="58715" y="0"/>
                </a:moveTo>
                <a:lnTo>
                  <a:pt x="983109" y="0"/>
                </a:lnTo>
                <a:cubicBezTo>
                  <a:pt x="998681" y="0"/>
                  <a:pt x="1013616" y="6186"/>
                  <a:pt x="1024627" y="17197"/>
                </a:cubicBezTo>
                <a:cubicBezTo>
                  <a:pt x="1035638" y="28208"/>
                  <a:pt x="1041824" y="43143"/>
                  <a:pt x="1041824" y="58715"/>
                </a:cubicBezTo>
                <a:lnTo>
                  <a:pt x="1041824" y="649951"/>
                </a:lnTo>
                <a:cubicBezTo>
                  <a:pt x="1041824" y="682378"/>
                  <a:pt x="1015537" y="708666"/>
                  <a:pt x="983109" y="708666"/>
                </a:cubicBezTo>
                <a:lnTo>
                  <a:pt x="58715" y="708666"/>
                </a:lnTo>
                <a:cubicBezTo>
                  <a:pt x="43143" y="708666"/>
                  <a:pt x="28208" y="702480"/>
                  <a:pt x="17197" y="691469"/>
                </a:cubicBezTo>
                <a:cubicBezTo>
                  <a:pt x="6186" y="680457"/>
                  <a:pt x="0" y="665523"/>
                  <a:pt x="0" y="649951"/>
                </a:cubicBezTo>
                <a:lnTo>
                  <a:pt x="0" y="58715"/>
                </a:lnTo>
                <a:cubicBezTo>
                  <a:pt x="0" y="43143"/>
                  <a:pt x="6186" y="28208"/>
                  <a:pt x="17197" y="17197"/>
                </a:cubicBezTo>
                <a:cubicBezTo>
                  <a:pt x="28208" y="6186"/>
                  <a:pt x="43143" y="0"/>
                  <a:pt x="58715" y="0"/>
                </a:cubicBezTo>
                <a:close/>
              </a:path>
            </a:pathLst>
          </a:custGeom>
          <a:blipFill rotWithShape="1">
            <a:blip r:embed="rId4">
              <a:alphaModFix/>
            </a:blip>
            <a:stretch>
              <a:fillRect b="0" l="-1049" r="-1039"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146" name="Shape 146"/>
        <p:cNvGrpSpPr/>
        <p:nvPr/>
      </p:nvGrpSpPr>
      <p:grpSpPr>
        <a:xfrm>
          <a:off x="0" y="0"/>
          <a:ext cx="0" cy="0"/>
          <a:chOff x="0" y="0"/>
          <a:chExt cx="0" cy="0"/>
        </a:xfrm>
      </p:grpSpPr>
      <p:grpSp>
        <p:nvGrpSpPr>
          <p:cNvPr id="147" name="Google Shape;147;p17"/>
          <p:cNvGrpSpPr/>
          <p:nvPr/>
        </p:nvGrpSpPr>
        <p:grpSpPr>
          <a:xfrm rot="-5400000">
            <a:off x="8880114" y="8231781"/>
            <a:ext cx="129954" cy="3483918"/>
            <a:chOff x="0" y="-104775"/>
            <a:chExt cx="34226" cy="917575"/>
          </a:xfrm>
        </p:grpSpPr>
        <p:sp>
          <p:nvSpPr>
            <p:cNvPr id="148" name="Google Shape;148;p17"/>
            <p:cNvSpPr/>
            <p:nvPr/>
          </p:nvSpPr>
          <p:spPr>
            <a:xfrm>
              <a:off x="0" y="0"/>
              <a:ext cx="34226" cy="812800"/>
            </a:xfrm>
            <a:custGeom>
              <a:rect b="b" l="l" r="r" t="t"/>
              <a:pathLst>
                <a:path extrusionOk="0"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7"/>
            <p:cNvSpPr txBox="1"/>
            <p:nvPr/>
          </p:nvSpPr>
          <p:spPr>
            <a:xfrm>
              <a:off x="0" y="-104775"/>
              <a:ext cx="34226" cy="917575"/>
            </a:xfrm>
            <a:prstGeom prst="rect">
              <a:avLst/>
            </a:prstGeom>
            <a:noFill/>
            <a:ln>
              <a:noFill/>
            </a:ln>
          </p:spPr>
          <p:txBody>
            <a:bodyPr anchorCtr="0" anchor="ctr" bIns="50800" lIns="50800" spcFirstLastPara="1" rIns="50800" wrap="square" tIns="50800">
              <a:noAutofit/>
            </a:bodyPr>
            <a:lstStyle/>
            <a:p>
              <a:pPr indent="0" lvl="0" marL="0" marR="0" rtl="0" algn="ctr">
                <a:lnSpc>
                  <a:spcPct val="188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50" name="Google Shape;150;p17"/>
          <p:cNvSpPr txBox="1"/>
          <p:nvPr/>
        </p:nvSpPr>
        <p:spPr>
          <a:xfrm>
            <a:off x="11557238" y="1865447"/>
            <a:ext cx="7950376" cy="1272540"/>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None/>
            </a:pPr>
            <a:r>
              <a:rPr b="1" i="0" lang="en-US" sz="8499" u="none" cap="none" strike="noStrike">
                <a:solidFill>
                  <a:srgbClr val="E34B4B"/>
                </a:solidFill>
                <a:latin typeface="Poppins SemiBold"/>
                <a:ea typeface="Poppins SemiBold"/>
                <a:cs typeface="Poppins SemiBold"/>
                <a:sym typeface="Poppins SemiBold"/>
              </a:rPr>
              <a:t>DIAGRAM</a:t>
            </a:r>
            <a:endParaRPr/>
          </a:p>
        </p:txBody>
      </p:sp>
      <p:sp>
        <p:nvSpPr>
          <p:cNvPr id="151" name="Google Shape;151;p17"/>
          <p:cNvSpPr txBox="1"/>
          <p:nvPr/>
        </p:nvSpPr>
        <p:spPr>
          <a:xfrm>
            <a:off x="12835201" y="3600764"/>
            <a:ext cx="3774600" cy="1600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shows the relationships and classifications of supernatural beings in the knowledge base.</a:t>
            </a:r>
            <a:endParaRPr/>
          </a:p>
        </p:txBody>
      </p:sp>
      <p:pic>
        <p:nvPicPr>
          <p:cNvPr id="152" name="Google Shape;152;p17" title="Screenshot 2025-08-14 105724.png"/>
          <p:cNvPicPr preferRelativeResize="0"/>
          <p:nvPr/>
        </p:nvPicPr>
        <p:blipFill>
          <a:blip r:embed="rId3">
            <a:alphaModFix/>
          </a:blip>
          <a:stretch>
            <a:fillRect/>
          </a:stretch>
        </p:blipFill>
        <p:spPr>
          <a:xfrm>
            <a:off x="740425" y="666374"/>
            <a:ext cx="10347200" cy="8458074"/>
          </a:xfrm>
          <a:prstGeom prst="rect">
            <a:avLst/>
          </a:prstGeom>
          <a:noFill/>
          <a:ln>
            <a:noFill/>
          </a:ln>
        </p:spPr>
      </p:pic>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156" name="Shape 156"/>
        <p:cNvGrpSpPr/>
        <p:nvPr/>
      </p:nvGrpSpPr>
      <p:grpSpPr>
        <a:xfrm>
          <a:off x="0" y="0"/>
          <a:ext cx="0" cy="0"/>
          <a:chOff x="0" y="0"/>
          <a:chExt cx="0" cy="0"/>
        </a:xfrm>
      </p:grpSpPr>
      <p:grpSp>
        <p:nvGrpSpPr>
          <p:cNvPr id="157" name="Google Shape;157;p18"/>
          <p:cNvGrpSpPr/>
          <p:nvPr/>
        </p:nvGrpSpPr>
        <p:grpSpPr>
          <a:xfrm>
            <a:off x="1027029" y="2604379"/>
            <a:ext cx="5018217" cy="4453237"/>
            <a:chOff x="0" y="-104775"/>
            <a:chExt cx="1855822" cy="1646883"/>
          </a:xfrm>
        </p:grpSpPr>
        <p:sp>
          <p:nvSpPr>
            <p:cNvPr id="158" name="Google Shape;158;p18"/>
            <p:cNvSpPr/>
            <p:nvPr/>
          </p:nvSpPr>
          <p:spPr>
            <a:xfrm>
              <a:off x="0" y="0"/>
              <a:ext cx="1855822" cy="1542108"/>
            </a:xfrm>
            <a:custGeom>
              <a:rect b="b" l="l" r="r" t="t"/>
              <a:pathLst>
                <a:path extrusionOk="0" h="1542108" w="1855822">
                  <a:moveTo>
                    <a:pt x="44740" y="0"/>
                  </a:moveTo>
                  <a:lnTo>
                    <a:pt x="1811082" y="0"/>
                  </a:lnTo>
                  <a:cubicBezTo>
                    <a:pt x="1835791" y="0"/>
                    <a:pt x="1855822" y="20031"/>
                    <a:pt x="1855822" y="44740"/>
                  </a:cubicBezTo>
                  <a:lnTo>
                    <a:pt x="1855822" y="1497367"/>
                  </a:lnTo>
                  <a:cubicBezTo>
                    <a:pt x="1855822" y="1509233"/>
                    <a:pt x="1851108" y="1520613"/>
                    <a:pt x="1842718" y="1529003"/>
                  </a:cubicBezTo>
                  <a:cubicBezTo>
                    <a:pt x="1834328" y="1537394"/>
                    <a:pt x="1822948" y="1542108"/>
                    <a:pt x="1811082" y="1542108"/>
                  </a:cubicBezTo>
                  <a:lnTo>
                    <a:pt x="44740" y="1542108"/>
                  </a:lnTo>
                  <a:cubicBezTo>
                    <a:pt x="32874" y="1542108"/>
                    <a:pt x="21494" y="1537394"/>
                    <a:pt x="13104" y="1529003"/>
                  </a:cubicBezTo>
                  <a:cubicBezTo>
                    <a:pt x="4714" y="1520613"/>
                    <a:pt x="0" y="1509233"/>
                    <a:pt x="0" y="1497367"/>
                  </a:cubicBezTo>
                  <a:lnTo>
                    <a:pt x="0" y="44740"/>
                  </a:lnTo>
                  <a:cubicBezTo>
                    <a:pt x="0" y="32874"/>
                    <a:pt x="4714" y="21494"/>
                    <a:pt x="13104" y="13104"/>
                  </a:cubicBezTo>
                  <a:cubicBezTo>
                    <a:pt x="21494" y="4714"/>
                    <a:pt x="32874" y="0"/>
                    <a:pt x="44740"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txBox="1"/>
            <p:nvPr/>
          </p:nvSpPr>
          <p:spPr>
            <a:xfrm>
              <a:off x="0" y="-104775"/>
              <a:ext cx="1855822" cy="1646883"/>
            </a:xfrm>
            <a:prstGeom prst="rect">
              <a:avLst/>
            </a:prstGeom>
            <a:noFill/>
            <a:ln>
              <a:noFill/>
            </a:ln>
          </p:spPr>
          <p:txBody>
            <a:bodyPr anchorCtr="0" anchor="ctr" bIns="36175" lIns="36175" spcFirstLastPara="1" rIns="36175" wrap="square" tIns="36175">
              <a:noAutofit/>
            </a:bodyPr>
            <a:lstStyle/>
            <a:p>
              <a:pPr indent="0" lvl="0" marL="0" marR="0" rtl="0" algn="ctr">
                <a:lnSpc>
                  <a:spcPct val="189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ctr">
                <a:lnSpc>
                  <a:spcPct val="189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60" name="Google Shape;160;p18"/>
          <p:cNvSpPr/>
          <p:nvPr/>
        </p:nvSpPr>
        <p:spPr>
          <a:xfrm>
            <a:off x="1640816" y="3080147"/>
            <a:ext cx="3790643" cy="3785039"/>
          </a:xfrm>
          <a:custGeom>
            <a:rect b="b" l="l" r="r" t="t"/>
            <a:pathLst>
              <a:path extrusionOk="0" h="1006950" w="1008441">
                <a:moveTo>
                  <a:pt x="504220" y="0"/>
                </a:moveTo>
                <a:cubicBezTo>
                  <a:pt x="225747" y="0"/>
                  <a:pt x="0" y="225413"/>
                  <a:pt x="0" y="503475"/>
                </a:cubicBezTo>
                <a:cubicBezTo>
                  <a:pt x="0" y="781536"/>
                  <a:pt x="225747" y="1006950"/>
                  <a:pt x="504220" y="1006950"/>
                </a:cubicBezTo>
                <a:cubicBezTo>
                  <a:pt x="782694" y="1006950"/>
                  <a:pt x="1008441" y="781536"/>
                  <a:pt x="1008441" y="503475"/>
                </a:cubicBezTo>
                <a:cubicBezTo>
                  <a:pt x="1008441" y="225413"/>
                  <a:pt x="782694" y="0"/>
                  <a:pt x="504220" y="0"/>
                </a:cubicBezTo>
                <a:close/>
              </a:path>
            </a:pathLst>
          </a:custGeom>
          <a:blipFill rotWithShape="1">
            <a:blip r:embed="rId3">
              <a:alphaModFix/>
            </a:blip>
            <a:stretch>
              <a:fillRect b="-72" l="0" r="0" t="-73"/>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18"/>
          <p:cNvGrpSpPr/>
          <p:nvPr/>
        </p:nvGrpSpPr>
        <p:grpSpPr>
          <a:xfrm rot="-5400000">
            <a:off x="8880114" y="8231781"/>
            <a:ext cx="129954" cy="3483918"/>
            <a:chOff x="0" y="-104775"/>
            <a:chExt cx="34226" cy="917575"/>
          </a:xfrm>
        </p:grpSpPr>
        <p:sp>
          <p:nvSpPr>
            <p:cNvPr id="162" name="Google Shape;162;p18"/>
            <p:cNvSpPr/>
            <p:nvPr/>
          </p:nvSpPr>
          <p:spPr>
            <a:xfrm>
              <a:off x="0" y="0"/>
              <a:ext cx="34226" cy="812800"/>
            </a:xfrm>
            <a:custGeom>
              <a:rect b="b" l="l" r="r" t="t"/>
              <a:pathLst>
                <a:path extrusionOk="0"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8"/>
            <p:cNvSpPr txBox="1"/>
            <p:nvPr/>
          </p:nvSpPr>
          <p:spPr>
            <a:xfrm>
              <a:off x="0" y="-104775"/>
              <a:ext cx="34226" cy="917575"/>
            </a:xfrm>
            <a:prstGeom prst="rect">
              <a:avLst/>
            </a:prstGeom>
            <a:noFill/>
            <a:ln>
              <a:noFill/>
            </a:ln>
          </p:spPr>
          <p:txBody>
            <a:bodyPr anchorCtr="0" anchor="ctr" bIns="50800" lIns="50800" spcFirstLastPara="1" rIns="50800" wrap="square" tIns="50800">
              <a:noAutofit/>
            </a:bodyPr>
            <a:lstStyle/>
            <a:p>
              <a:pPr indent="0" lvl="0" marL="0" marR="0" rtl="0" algn="ctr">
                <a:lnSpc>
                  <a:spcPct val="188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64" name="Google Shape;164;p18"/>
          <p:cNvGrpSpPr/>
          <p:nvPr/>
        </p:nvGrpSpPr>
        <p:grpSpPr>
          <a:xfrm>
            <a:off x="6631982" y="2604390"/>
            <a:ext cx="5018217" cy="4453237"/>
            <a:chOff x="0" y="-104775"/>
            <a:chExt cx="1855822" cy="1646883"/>
          </a:xfrm>
        </p:grpSpPr>
        <p:sp>
          <p:nvSpPr>
            <p:cNvPr id="165" name="Google Shape;165;p18"/>
            <p:cNvSpPr/>
            <p:nvPr/>
          </p:nvSpPr>
          <p:spPr>
            <a:xfrm>
              <a:off x="0" y="0"/>
              <a:ext cx="1855822" cy="1542108"/>
            </a:xfrm>
            <a:custGeom>
              <a:rect b="b" l="l" r="r" t="t"/>
              <a:pathLst>
                <a:path extrusionOk="0" h="1542108" w="1855822">
                  <a:moveTo>
                    <a:pt x="44740" y="0"/>
                  </a:moveTo>
                  <a:lnTo>
                    <a:pt x="1811082" y="0"/>
                  </a:lnTo>
                  <a:cubicBezTo>
                    <a:pt x="1835791" y="0"/>
                    <a:pt x="1855822" y="20031"/>
                    <a:pt x="1855822" y="44740"/>
                  </a:cubicBezTo>
                  <a:lnTo>
                    <a:pt x="1855822" y="1497367"/>
                  </a:lnTo>
                  <a:cubicBezTo>
                    <a:pt x="1855822" y="1509233"/>
                    <a:pt x="1851108" y="1520613"/>
                    <a:pt x="1842718" y="1529003"/>
                  </a:cubicBezTo>
                  <a:cubicBezTo>
                    <a:pt x="1834328" y="1537394"/>
                    <a:pt x="1822948" y="1542108"/>
                    <a:pt x="1811082" y="1542108"/>
                  </a:cubicBezTo>
                  <a:lnTo>
                    <a:pt x="44740" y="1542108"/>
                  </a:lnTo>
                  <a:cubicBezTo>
                    <a:pt x="32874" y="1542108"/>
                    <a:pt x="21494" y="1537394"/>
                    <a:pt x="13104" y="1529003"/>
                  </a:cubicBezTo>
                  <a:cubicBezTo>
                    <a:pt x="4714" y="1520613"/>
                    <a:pt x="0" y="1509233"/>
                    <a:pt x="0" y="1497367"/>
                  </a:cubicBezTo>
                  <a:lnTo>
                    <a:pt x="0" y="44740"/>
                  </a:lnTo>
                  <a:cubicBezTo>
                    <a:pt x="0" y="32874"/>
                    <a:pt x="4714" y="21494"/>
                    <a:pt x="13104" y="13104"/>
                  </a:cubicBezTo>
                  <a:cubicBezTo>
                    <a:pt x="21494" y="4714"/>
                    <a:pt x="32874" y="0"/>
                    <a:pt x="44740"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txBox="1"/>
            <p:nvPr/>
          </p:nvSpPr>
          <p:spPr>
            <a:xfrm>
              <a:off x="0" y="-104775"/>
              <a:ext cx="1855822" cy="1646883"/>
            </a:xfrm>
            <a:prstGeom prst="rect">
              <a:avLst/>
            </a:prstGeom>
            <a:noFill/>
            <a:ln>
              <a:noFill/>
            </a:ln>
          </p:spPr>
          <p:txBody>
            <a:bodyPr anchorCtr="0" anchor="ctr" bIns="36175" lIns="36175" spcFirstLastPara="1" rIns="36175" wrap="square" tIns="36175">
              <a:noAutofit/>
            </a:bodyPr>
            <a:lstStyle/>
            <a:p>
              <a:pPr indent="0" lvl="0" marL="0" marR="0" rtl="0" algn="ctr">
                <a:lnSpc>
                  <a:spcPct val="189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ctr">
                <a:lnSpc>
                  <a:spcPct val="189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67" name="Google Shape;167;p18"/>
          <p:cNvSpPr/>
          <p:nvPr/>
        </p:nvSpPr>
        <p:spPr>
          <a:xfrm>
            <a:off x="7245769" y="3250981"/>
            <a:ext cx="3790643" cy="3785039"/>
          </a:xfrm>
          <a:custGeom>
            <a:rect b="b" l="l" r="r" t="t"/>
            <a:pathLst>
              <a:path extrusionOk="0" h="1006950" w="1008441">
                <a:moveTo>
                  <a:pt x="504220" y="0"/>
                </a:moveTo>
                <a:cubicBezTo>
                  <a:pt x="225747" y="0"/>
                  <a:pt x="0" y="225413"/>
                  <a:pt x="0" y="503475"/>
                </a:cubicBezTo>
                <a:cubicBezTo>
                  <a:pt x="0" y="781536"/>
                  <a:pt x="225747" y="1006950"/>
                  <a:pt x="504220" y="1006950"/>
                </a:cubicBezTo>
                <a:cubicBezTo>
                  <a:pt x="782694" y="1006950"/>
                  <a:pt x="1008441" y="781536"/>
                  <a:pt x="1008441" y="503475"/>
                </a:cubicBezTo>
                <a:cubicBezTo>
                  <a:pt x="1008441" y="225413"/>
                  <a:pt x="782694" y="0"/>
                  <a:pt x="504220" y="0"/>
                </a:cubicBezTo>
                <a:close/>
              </a:path>
            </a:pathLst>
          </a:custGeom>
          <a:blipFill rotWithShape="1">
            <a:blip r:embed="rId4">
              <a:alphaModFix/>
            </a:blip>
            <a:stretch>
              <a:fillRect b="-72" l="0" r="0" t="-73"/>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18"/>
          <p:cNvGrpSpPr/>
          <p:nvPr/>
        </p:nvGrpSpPr>
        <p:grpSpPr>
          <a:xfrm>
            <a:off x="12241083" y="2604379"/>
            <a:ext cx="5018217" cy="4453237"/>
            <a:chOff x="0" y="-104775"/>
            <a:chExt cx="1855822" cy="1646883"/>
          </a:xfrm>
        </p:grpSpPr>
        <p:sp>
          <p:nvSpPr>
            <p:cNvPr id="169" name="Google Shape;169;p18"/>
            <p:cNvSpPr/>
            <p:nvPr/>
          </p:nvSpPr>
          <p:spPr>
            <a:xfrm>
              <a:off x="0" y="0"/>
              <a:ext cx="1855822" cy="1542108"/>
            </a:xfrm>
            <a:custGeom>
              <a:rect b="b" l="l" r="r" t="t"/>
              <a:pathLst>
                <a:path extrusionOk="0" h="1542108" w="1855822">
                  <a:moveTo>
                    <a:pt x="44740" y="0"/>
                  </a:moveTo>
                  <a:lnTo>
                    <a:pt x="1811082" y="0"/>
                  </a:lnTo>
                  <a:cubicBezTo>
                    <a:pt x="1835791" y="0"/>
                    <a:pt x="1855822" y="20031"/>
                    <a:pt x="1855822" y="44740"/>
                  </a:cubicBezTo>
                  <a:lnTo>
                    <a:pt x="1855822" y="1497367"/>
                  </a:lnTo>
                  <a:cubicBezTo>
                    <a:pt x="1855822" y="1509233"/>
                    <a:pt x="1851108" y="1520613"/>
                    <a:pt x="1842718" y="1529003"/>
                  </a:cubicBezTo>
                  <a:cubicBezTo>
                    <a:pt x="1834328" y="1537394"/>
                    <a:pt x="1822948" y="1542108"/>
                    <a:pt x="1811082" y="1542108"/>
                  </a:cubicBezTo>
                  <a:lnTo>
                    <a:pt x="44740" y="1542108"/>
                  </a:lnTo>
                  <a:cubicBezTo>
                    <a:pt x="32874" y="1542108"/>
                    <a:pt x="21494" y="1537394"/>
                    <a:pt x="13104" y="1529003"/>
                  </a:cubicBezTo>
                  <a:cubicBezTo>
                    <a:pt x="4714" y="1520613"/>
                    <a:pt x="0" y="1509233"/>
                    <a:pt x="0" y="1497367"/>
                  </a:cubicBezTo>
                  <a:lnTo>
                    <a:pt x="0" y="44740"/>
                  </a:lnTo>
                  <a:cubicBezTo>
                    <a:pt x="0" y="32874"/>
                    <a:pt x="4714" y="21494"/>
                    <a:pt x="13104" y="13104"/>
                  </a:cubicBezTo>
                  <a:cubicBezTo>
                    <a:pt x="21494" y="4714"/>
                    <a:pt x="32874" y="0"/>
                    <a:pt x="44740"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8"/>
            <p:cNvSpPr txBox="1"/>
            <p:nvPr/>
          </p:nvSpPr>
          <p:spPr>
            <a:xfrm>
              <a:off x="0" y="-104775"/>
              <a:ext cx="1855822" cy="1646883"/>
            </a:xfrm>
            <a:prstGeom prst="rect">
              <a:avLst/>
            </a:prstGeom>
            <a:noFill/>
            <a:ln>
              <a:noFill/>
            </a:ln>
          </p:spPr>
          <p:txBody>
            <a:bodyPr anchorCtr="0" anchor="ctr" bIns="36175" lIns="36175" spcFirstLastPara="1" rIns="36175" wrap="square" tIns="36175">
              <a:noAutofit/>
            </a:bodyPr>
            <a:lstStyle/>
            <a:p>
              <a:pPr indent="0" lvl="0" marL="0" marR="0" rtl="0" algn="ctr">
                <a:lnSpc>
                  <a:spcPct val="189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ctr">
                <a:lnSpc>
                  <a:spcPct val="189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71" name="Google Shape;171;p18"/>
          <p:cNvSpPr/>
          <p:nvPr/>
        </p:nvSpPr>
        <p:spPr>
          <a:xfrm>
            <a:off x="12854870" y="3080147"/>
            <a:ext cx="3790643" cy="3785039"/>
          </a:xfrm>
          <a:custGeom>
            <a:rect b="b" l="l" r="r" t="t"/>
            <a:pathLst>
              <a:path extrusionOk="0" h="1006950" w="1008441">
                <a:moveTo>
                  <a:pt x="504220" y="0"/>
                </a:moveTo>
                <a:cubicBezTo>
                  <a:pt x="225747" y="0"/>
                  <a:pt x="0" y="225413"/>
                  <a:pt x="0" y="503475"/>
                </a:cubicBezTo>
                <a:cubicBezTo>
                  <a:pt x="0" y="781536"/>
                  <a:pt x="225747" y="1006950"/>
                  <a:pt x="504220" y="1006950"/>
                </a:cubicBezTo>
                <a:cubicBezTo>
                  <a:pt x="782694" y="1006950"/>
                  <a:pt x="1008441" y="781536"/>
                  <a:pt x="1008441" y="503475"/>
                </a:cubicBezTo>
                <a:cubicBezTo>
                  <a:pt x="1008441" y="225413"/>
                  <a:pt x="782694" y="0"/>
                  <a:pt x="504220" y="0"/>
                </a:cubicBezTo>
                <a:close/>
              </a:path>
            </a:pathLst>
          </a:custGeom>
          <a:blipFill rotWithShape="1">
            <a:blip r:embed="rId5">
              <a:alphaModFix/>
            </a:blip>
            <a:stretch>
              <a:fillRect b="-72" l="0" r="0" t="-73"/>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txBox="1"/>
          <p:nvPr/>
        </p:nvSpPr>
        <p:spPr>
          <a:xfrm>
            <a:off x="1028700" y="1047750"/>
            <a:ext cx="16230600" cy="1272540"/>
          </a:xfrm>
          <a:prstGeom prst="rect">
            <a:avLst/>
          </a:prstGeom>
          <a:noFill/>
          <a:ln>
            <a:noFill/>
          </a:ln>
        </p:spPr>
        <p:txBody>
          <a:bodyPr anchorCtr="0" anchor="t" bIns="0" lIns="0" spcFirstLastPara="1" rIns="0" wrap="square" tIns="0">
            <a:spAutoFit/>
          </a:bodyPr>
          <a:lstStyle/>
          <a:p>
            <a:pPr indent="0" lvl="0" marL="0" marR="0" rtl="0" algn="ctr">
              <a:lnSpc>
                <a:spcPct val="108000"/>
              </a:lnSpc>
              <a:spcBef>
                <a:spcPts val="0"/>
              </a:spcBef>
              <a:spcAft>
                <a:spcPts val="0"/>
              </a:spcAft>
              <a:buNone/>
            </a:pPr>
            <a:r>
              <a:rPr b="1" i="0" lang="en-US" sz="8499" u="none" cap="none" strike="noStrike">
                <a:solidFill>
                  <a:srgbClr val="E34B4B"/>
                </a:solidFill>
                <a:latin typeface="Poppins SemiBold"/>
                <a:ea typeface="Poppins SemiBold"/>
                <a:cs typeface="Poppins SemiBold"/>
                <a:sym typeface="Poppins SemiBold"/>
              </a:rPr>
              <a:t>TOOLS USED</a:t>
            </a:r>
            <a:endParaRPr/>
          </a:p>
        </p:txBody>
      </p:sp>
      <p:sp>
        <p:nvSpPr>
          <p:cNvPr id="173" name="Google Shape;173;p18"/>
          <p:cNvSpPr txBox="1"/>
          <p:nvPr/>
        </p:nvSpPr>
        <p:spPr>
          <a:xfrm>
            <a:off x="1877889" y="7561818"/>
            <a:ext cx="3316496" cy="3683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2000" u="none" cap="none" strike="noStrike">
                <a:solidFill>
                  <a:srgbClr val="E34B4B"/>
                </a:solidFill>
                <a:latin typeface="Poppins SemiBold"/>
                <a:ea typeface="Poppins SemiBold"/>
                <a:cs typeface="Poppins SemiBold"/>
                <a:sym typeface="Poppins SemiBold"/>
              </a:rPr>
              <a:t>SWI-Prolog</a:t>
            </a:r>
            <a:endParaRPr/>
          </a:p>
        </p:txBody>
      </p:sp>
      <p:sp>
        <p:nvSpPr>
          <p:cNvPr id="174" name="Google Shape;174;p18"/>
          <p:cNvSpPr txBox="1"/>
          <p:nvPr/>
        </p:nvSpPr>
        <p:spPr>
          <a:xfrm>
            <a:off x="7485752" y="7634171"/>
            <a:ext cx="3316496" cy="3683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2000" u="none" cap="none" strike="noStrike">
                <a:solidFill>
                  <a:srgbClr val="E34B4B"/>
                </a:solidFill>
                <a:latin typeface="Poppins SemiBold"/>
                <a:ea typeface="Poppins SemiBold"/>
                <a:cs typeface="Poppins SemiBold"/>
                <a:sym typeface="Poppins SemiBold"/>
              </a:rPr>
              <a:t>Visual Studio Code</a:t>
            </a:r>
            <a:endParaRPr/>
          </a:p>
        </p:txBody>
      </p:sp>
      <p:sp>
        <p:nvSpPr>
          <p:cNvPr id="175" name="Google Shape;175;p18"/>
          <p:cNvSpPr txBox="1"/>
          <p:nvPr/>
        </p:nvSpPr>
        <p:spPr>
          <a:xfrm>
            <a:off x="1877889" y="8067713"/>
            <a:ext cx="3316496" cy="72072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Prolog programming environment</a:t>
            </a:r>
            <a:endParaRPr/>
          </a:p>
        </p:txBody>
      </p:sp>
      <p:sp>
        <p:nvSpPr>
          <p:cNvPr id="176" name="Google Shape;176;p18"/>
          <p:cNvSpPr txBox="1"/>
          <p:nvPr/>
        </p:nvSpPr>
        <p:spPr>
          <a:xfrm>
            <a:off x="7485752" y="8140066"/>
            <a:ext cx="3316496" cy="3683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Code Editor</a:t>
            </a:r>
            <a:endParaRPr/>
          </a:p>
        </p:txBody>
      </p:sp>
      <p:sp>
        <p:nvSpPr>
          <p:cNvPr id="177" name="Google Shape;177;p18"/>
          <p:cNvSpPr txBox="1"/>
          <p:nvPr/>
        </p:nvSpPr>
        <p:spPr>
          <a:xfrm>
            <a:off x="13329016" y="7561818"/>
            <a:ext cx="3316496" cy="3683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2000" u="none" cap="none" strike="noStrike">
                <a:solidFill>
                  <a:srgbClr val="E34B4B"/>
                </a:solidFill>
                <a:latin typeface="Poppins SemiBold"/>
                <a:ea typeface="Poppins SemiBold"/>
                <a:cs typeface="Poppins SemiBold"/>
                <a:sym typeface="Poppins SemiBold"/>
              </a:rPr>
              <a:t>Canva</a:t>
            </a:r>
            <a:endParaRPr/>
          </a:p>
        </p:txBody>
      </p:sp>
      <p:sp>
        <p:nvSpPr>
          <p:cNvPr id="178" name="Google Shape;178;p18"/>
          <p:cNvSpPr txBox="1"/>
          <p:nvPr/>
        </p:nvSpPr>
        <p:spPr>
          <a:xfrm>
            <a:off x="13329016" y="8067713"/>
            <a:ext cx="3316496" cy="3683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Design and presentation</a:t>
            </a:r>
            <a:endParaRPr/>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182" name="Shape 182"/>
        <p:cNvGrpSpPr/>
        <p:nvPr/>
      </p:nvGrpSpPr>
      <p:grpSpPr>
        <a:xfrm>
          <a:off x="0" y="0"/>
          <a:ext cx="0" cy="0"/>
          <a:chOff x="0" y="0"/>
          <a:chExt cx="0" cy="0"/>
        </a:xfrm>
      </p:grpSpPr>
      <p:sp>
        <p:nvSpPr>
          <p:cNvPr id="183" name="Google Shape;183;p19"/>
          <p:cNvSpPr txBox="1"/>
          <p:nvPr/>
        </p:nvSpPr>
        <p:spPr>
          <a:xfrm>
            <a:off x="-3368750" y="1228725"/>
            <a:ext cx="16230600" cy="1272540"/>
          </a:xfrm>
          <a:prstGeom prst="rect">
            <a:avLst/>
          </a:prstGeom>
          <a:noFill/>
          <a:ln>
            <a:noFill/>
          </a:ln>
        </p:spPr>
        <p:txBody>
          <a:bodyPr anchorCtr="0" anchor="t" bIns="0" lIns="0" spcFirstLastPara="1" rIns="0" wrap="square" tIns="0">
            <a:spAutoFit/>
          </a:bodyPr>
          <a:lstStyle/>
          <a:p>
            <a:pPr indent="0" lvl="0" marL="0" marR="0" rtl="0" algn="ctr">
              <a:lnSpc>
                <a:spcPct val="108000"/>
              </a:lnSpc>
              <a:spcBef>
                <a:spcPts val="0"/>
              </a:spcBef>
              <a:spcAft>
                <a:spcPts val="0"/>
              </a:spcAft>
              <a:buNone/>
            </a:pPr>
            <a:r>
              <a:rPr b="1" i="0" lang="en-US" sz="8499" u="none" cap="none" strike="noStrike">
                <a:solidFill>
                  <a:srgbClr val="E34B4B"/>
                </a:solidFill>
                <a:latin typeface="Poppins"/>
                <a:ea typeface="Poppins"/>
                <a:cs typeface="Poppins"/>
                <a:sym typeface="Poppins"/>
              </a:rPr>
              <a:t>KEY FEATURES</a:t>
            </a:r>
            <a:endParaRPr/>
          </a:p>
        </p:txBody>
      </p:sp>
      <p:sp>
        <p:nvSpPr>
          <p:cNvPr id="184" name="Google Shape;184;p19"/>
          <p:cNvSpPr txBox="1"/>
          <p:nvPr/>
        </p:nvSpPr>
        <p:spPr>
          <a:xfrm>
            <a:off x="1550300" y="2704134"/>
            <a:ext cx="7435800" cy="1169700"/>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1" i="0" lang="en-US" sz="2000" u="none" cap="none" strike="noStrike">
                <a:solidFill>
                  <a:srgbClr val="E34B4B"/>
                </a:solidFill>
                <a:latin typeface="Poppins"/>
                <a:ea typeface="Poppins"/>
                <a:cs typeface="Poppins"/>
                <a:sym typeface="Poppins"/>
              </a:rPr>
              <a:t>Categorization by Origin &amp; Hierarchical classification </a:t>
            </a:r>
            <a:endParaRPr/>
          </a:p>
          <a:p>
            <a:pPr indent="0" lvl="0" marL="0" marR="0" rtl="0" algn="r">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The knowledge base classifies beings based on their cultural origin (e.g., Greek, Norse, Islamic, Hindu).</a:t>
            </a:r>
            <a:endParaRPr/>
          </a:p>
        </p:txBody>
      </p:sp>
      <p:cxnSp>
        <p:nvCxnSpPr>
          <p:cNvPr id="185" name="Google Shape;185;p19"/>
          <p:cNvCxnSpPr/>
          <p:nvPr/>
        </p:nvCxnSpPr>
        <p:spPr>
          <a:xfrm flipH="1">
            <a:off x="9133410" y="2523522"/>
            <a:ext cx="10590" cy="7028741"/>
          </a:xfrm>
          <a:prstGeom prst="straightConnector1">
            <a:avLst/>
          </a:prstGeom>
          <a:noFill/>
          <a:ln cap="flat" cmpd="sng" w="19050">
            <a:solidFill>
              <a:srgbClr val="E34B4B"/>
            </a:solidFill>
            <a:prstDash val="solid"/>
            <a:round/>
            <a:headEnd len="sm" w="sm" type="none"/>
            <a:tailEnd len="sm" w="sm" type="none"/>
          </a:ln>
        </p:spPr>
      </p:cxnSp>
      <p:sp>
        <p:nvSpPr>
          <p:cNvPr id="186" name="Google Shape;186;p19"/>
          <p:cNvSpPr txBox="1"/>
          <p:nvPr/>
        </p:nvSpPr>
        <p:spPr>
          <a:xfrm>
            <a:off x="1028700" y="4926013"/>
            <a:ext cx="7435700" cy="720725"/>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1" i="0" lang="en-US" sz="2000" u="none" cap="none" strike="noStrike">
                <a:solidFill>
                  <a:srgbClr val="E34B4B"/>
                </a:solidFill>
                <a:latin typeface="Poppins"/>
                <a:ea typeface="Poppins"/>
                <a:cs typeface="Poppins"/>
                <a:sym typeface="Poppins"/>
              </a:rPr>
              <a:t>Type  Identification</a:t>
            </a:r>
            <a:endParaRPr/>
          </a:p>
          <a:p>
            <a:pPr indent="0" lvl="0" marL="0" marR="0" rtl="0" algn="r">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Each entity is identified as a god, spirit, demon, etc.</a:t>
            </a:r>
            <a:endParaRPr/>
          </a:p>
        </p:txBody>
      </p:sp>
      <p:sp>
        <p:nvSpPr>
          <p:cNvPr id="187" name="Google Shape;187;p19"/>
          <p:cNvSpPr txBox="1"/>
          <p:nvPr/>
        </p:nvSpPr>
        <p:spPr>
          <a:xfrm>
            <a:off x="9823600" y="2752409"/>
            <a:ext cx="7435700" cy="107315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2000" u="none" cap="none" strike="noStrike">
                <a:solidFill>
                  <a:srgbClr val="E34B4B"/>
                </a:solidFill>
                <a:latin typeface="Poppins"/>
                <a:ea typeface="Poppins"/>
                <a:cs typeface="Poppins"/>
                <a:sym typeface="Poppins"/>
              </a:rPr>
              <a:t>Domain and Role Associations</a:t>
            </a:r>
            <a:endParaRPr/>
          </a:p>
          <a:p>
            <a:pPr indent="0" lvl="0" marL="0" marR="0" rtl="0" algn="just">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The system stores what domains the beings are associated with, such as thunder, war, or wisdom.</a:t>
            </a:r>
            <a:endParaRPr/>
          </a:p>
        </p:txBody>
      </p:sp>
      <p:sp>
        <p:nvSpPr>
          <p:cNvPr id="188" name="Google Shape;188;p19"/>
          <p:cNvSpPr txBox="1"/>
          <p:nvPr/>
        </p:nvSpPr>
        <p:spPr>
          <a:xfrm>
            <a:off x="9823600" y="4926013"/>
            <a:ext cx="7435700" cy="107315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1" i="0" lang="en-US" sz="2000" u="none" cap="none" strike="noStrike">
                <a:solidFill>
                  <a:srgbClr val="E34B4B"/>
                </a:solidFill>
                <a:latin typeface="Poppins"/>
                <a:ea typeface="Poppins"/>
                <a:cs typeface="Poppins"/>
                <a:sym typeface="Poppins"/>
              </a:rPr>
              <a:t>Relationship Mapping</a:t>
            </a:r>
            <a:endParaRPr/>
          </a:p>
          <a:p>
            <a:pPr indent="0" lvl="0" marL="0" marR="0" rtl="0" algn="just">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Logical relationships like "father of," "servant of," or "enemy of" are modeled to show mythological connections.</a:t>
            </a:r>
            <a:endParaRPr/>
          </a:p>
        </p:txBody>
      </p:sp>
      <p:sp>
        <p:nvSpPr>
          <p:cNvPr id="189" name="Google Shape;189;p19"/>
          <p:cNvSpPr txBox="1"/>
          <p:nvPr/>
        </p:nvSpPr>
        <p:spPr>
          <a:xfrm>
            <a:off x="1389650" y="6747237"/>
            <a:ext cx="7435800" cy="1169700"/>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1" i="0" lang="en-US" sz="2000" u="none" cap="none" strike="noStrike">
                <a:solidFill>
                  <a:srgbClr val="E34B4B"/>
                </a:solidFill>
                <a:latin typeface="Poppins"/>
                <a:ea typeface="Poppins"/>
                <a:cs typeface="Poppins"/>
                <a:sym typeface="Poppins"/>
              </a:rPr>
              <a:t>Interactive Queries</a:t>
            </a:r>
            <a:endParaRPr/>
          </a:p>
          <a:p>
            <a:pPr indent="0" lvl="0" marL="0" marR="0" rtl="0" algn="r">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Users can ask meaningful questions like</a:t>
            </a:r>
            <a:endParaRPr/>
          </a:p>
          <a:p>
            <a:pPr indent="0" lvl="0" marL="0" marR="0" rtl="0" algn="r">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 [ ?- supernatural(jinn).]</a:t>
            </a:r>
            <a:endParaRPr/>
          </a:p>
        </p:txBody>
      </p:sp>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193" name="Shape 193"/>
        <p:cNvGrpSpPr/>
        <p:nvPr/>
      </p:nvGrpSpPr>
      <p:grpSpPr>
        <a:xfrm>
          <a:off x="0" y="0"/>
          <a:ext cx="0" cy="0"/>
          <a:chOff x="0" y="0"/>
          <a:chExt cx="0" cy="0"/>
        </a:xfrm>
      </p:grpSpPr>
      <p:sp>
        <p:nvSpPr>
          <p:cNvPr id="194" name="Google Shape;194;p20"/>
          <p:cNvSpPr txBox="1"/>
          <p:nvPr/>
        </p:nvSpPr>
        <p:spPr>
          <a:xfrm>
            <a:off x="1028700" y="1047750"/>
            <a:ext cx="6858593" cy="2434590"/>
          </a:xfrm>
          <a:prstGeom prst="rect">
            <a:avLst/>
          </a:prstGeom>
          <a:noFill/>
          <a:ln>
            <a:noFill/>
          </a:ln>
        </p:spPr>
        <p:txBody>
          <a:bodyPr anchorCtr="0" anchor="t" bIns="0" lIns="0" spcFirstLastPara="1" rIns="0" wrap="square" tIns="0">
            <a:spAutoFit/>
          </a:bodyPr>
          <a:lstStyle/>
          <a:p>
            <a:pPr indent="0" lvl="0" marL="0" marR="0" rtl="0" algn="r">
              <a:lnSpc>
                <a:spcPct val="108000"/>
              </a:lnSpc>
              <a:spcBef>
                <a:spcPts val="0"/>
              </a:spcBef>
              <a:spcAft>
                <a:spcPts val="0"/>
              </a:spcAft>
              <a:buNone/>
            </a:pPr>
            <a:r>
              <a:rPr b="1" i="0" lang="en-US" sz="8499" u="none" cap="none" strike="noStrike">
                <a:solidFill>
                  <a:srgbClr val="E34B4B"/>
                </a:solidFill>
                <a:latin typeface="Poppins SemiBold"/>
                <a:ea typeface="Poppins SemiBold"/>
                <a:cs typeface="Poppins SemiBold"/>
                <a:sym typeface="Poppins SemiBold"/>
              </a:rPr>
              <a:t>TECHNICAL</a:t>
            </a:r>
            <a:endParaRPr/>
          </a:p>
          <a:p>
            <a:pPr indent="0" lvl="0" marL="0" marR="0" rtl="0" algn="r">
              <a:lnSpc>
                <a:spcPct val="108000"/>
              </a:lnSpc>
              <a:spcBef>
                <a:spcPts val="0"/>
              </a:spcBef>
              <a:spcAft>
                <a:spcPts val="0"/>
              </a:spcAft>
              <a:buNone/>
            </a:pPr>
            <a:r>
              <a:rPr b="1" i="0" lang="en-US" sz="8499" u="none" cap="none" strike="noStrike">
                <a:solidFill>
                  <a:srgbClr val="E34B4B"/>
                </a:solidFill>
                <a:latin typeface="Poppins SemiBold"/>
                <a:ea typeface="Poppins SemiBold"/>
                <a:cs typeface="Poppins SemiBold"/>
                <a:sym typeface="Poppins SemiBold"/>
              </a:rPr>
              <a:t>REPORT</a:t>
            </a:r>
            <a:endParaRPr/>
          </a:p>
        </p:txBody>
      </p:sp>
      <p:graphicFrame>
        <p:nvGraphicFramePr>
          <p:cNvPr id="195" name="Google Shape;195;p20"/>
          <p:cNvGraphicFramePr/>
          <p:nvPr/>
        </p:nvGraphicFramePr>
        <p:xfrm>
          <a:off x="10127041" y="2327400"/>
          <a:ext cx="3000000" cy="3000000"/>
        </p:xfrm>
        <a:graphic>
          <a:graphicData uri="http://schemas.openxmlformats.org/drawingml/2006/table">
            <a:tbl>
              <a:tblPr>
                <a:noFill/>
                <a:tableStyleId>{F28430BC-B0CC-45CF-9416-8DD1C74691BA}</a:tableStyleId>
              </a:tblPr>
              <a:tblGrid>
                <a:gridCol w="7132250"/>
              </a:tblGrid>
              <a:tr h="922350">
                <a:tc>
                  <a:txBody>
                    <a:bodyPr/>
                    <a:lstStyle/>
                    <a:p>
                      <a:pPr indent="0" lvl="0" marL="0" marR="0" rtl="0" algn="ctr">
                        <a:lnSpc>
                          <a:spcPct val="140020"/>
                        </a:lnSpc>
                        <a:spcBef>
                          <a:spcPts val="0"/>
                        </a:spcBef>
                        <a:spcAft>
                          <a:spcPts val="0"/>
                        </a:spcAft>
                        <a:buNone/>
                      </a:pPr>
                      <a:r>
                        <a:rPr lang="en-US" sz="1979" u="none" cap="none" strike="noStrike">
                          <a:solidFill>
                            <a:srgbClr val="FFFFFF"/>
                          </a:solidFill>
                          <a:latin typeface="Poppins"/>
                          <a:ea typeface="Poppins"/>
                          <a:cs typeface="Poppins"/>
                          <a:sym typeface="Poppins"/>
                        </a:rPr>
                        <a:t>Report Link</a:t>
                      </a:r>
                      <a:endParaRPr sz="1100" u="none" cap="none" strike="noStrike"/>
                    </a:p>
                  </a:txBody>
                  <a:tcPr marT="190500" marB="190500" marR="190500" marL="19050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E34B4B"/>
                    </a:solidFill>
                  </a:tcPr>
                </a:tc>
              </a:tr>
              <a:tr h="2238675">
                <a:tc>
                  <a:txBody>
                    <a:bodyPr/>
                    <a:lstStyle/>
                    <a:p>
                      <a:pPr indent="0" lvl="0" marL="0" marR="0" rtl="0" algn="ctr">
                        <a:lnSpc>
                          <a:spcPct val="140000"/>
                        </a:lnSpc>
                        <a:spcBef>
                          <a:spcPts val="0"/>
                        </a:spcBef>
                        <a:spcAft>
                          <a:spcPts val="0"/>
                        </a:spcAft>
                        <a:buNone/>
                      </a:pPr>
                      <a:r>
                        <a:rPr b="1" lang="en-US" sz="2000" u="none" cap="none" strike="noStrike">
                          <a:solidFill>
                            <a:srgbClr val="181732"/>
                          </a:solidFill>
                          <a:latin typeface="Poppins"/>
                          <a:ea typeface="Poppins"/>
                          <a:cs typeface="Poppins"/>
                          <a:sym typeface="Poppins"/>
                        </a:rPr>
                        <a:t>Github:  </a:t>
                      </a:r>
                      <a:endParaRPr sz="1100" u="none" cap="none" strike="noStrike"/>
                    </a:p>
                    <a:p>
                      <a:pPr indent="0" lvl="0" marL="0" marR="0" rtl="0" algn="ctr">
                        <a:lnSpc>
                          <a:spcPct val="140000"/>
                        </a:lnSpc>
                        <a:spcBef>
                          <a:spcPts val="0"/>
                        </a:spcBef>
                        <a:spcAft>
                          <a:spcPts val="0"/>
                        </a:spcAft>
                        <a:buNone/>
                      </a:pPr>
                      <a:r>
                        <a:rPr b="1" lang="en-US" sz="2000" u="sng" cap="none" strike="noStrike">
                          <a:solidFill>
                            <a:schemeClr val="hlink"/>
                          </a:solidFill>
                          <a:latin typeface="Poppins"/>
                          <a:ea typeface="Poppins"/>
                          <a:cs typeface="Poppins"/>
                          <a:sym typeface="Poppins"/>
                          <a:hlinkClick r:id="rId3"/>
                        </a:rPr>
                        <a:t>Technical Report </a:t>
                      </a:r>
                      <a:endParaRPr/>
                    </a:p>
                  </a:txBody>
                  <a:tcPr marT="190500" marB="190500" marR="190500" marL="19050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EF1ED"/>
                    </a:solidFill>
                  </a:tcPr>
                </a:tc>
              </a:tr>
            </a:tbl>
          </a:graphicData>
        </a:graphic>
      </p:graphicFrame>
      <p:grpSp>
        <p:nvGrpSpPr>
          <p:cNvPr id="196" name="Google Shape;196;p20"/>
          <p:cNvGrpSpPr/>
          <p:nvPr/>
        </p:nvGrpSpPr>
        <p:grpSpPr>
          <a:xfrm rot="-5400000">
            <a:off x="8880114" y="8231781"/>
            <a:ext cx="129954" cy="3483918"/>
            <a:chOff x="0" y="-104775"/>
            <a:chExt cx="34226" cy="917575"/>
          </a:xfrm>
        </p:grpSpPr>
        <p:sp>
          <p:nvSpPr>
            <p:cNvPr id="197" name="Google Shape;197;p20"/>
            <p:cNvSpPr/>
            <p:nvPr/>
          </p:nvSpPr>
          <p:spPr>
            <a:xfrm>
              <a:off x="0" y="0"/>
              <a:ext cx="34226" cy="812800"/>
            </a:xfrm>
            <a:custGeom>
              <a:rect b="b" l="l" r="r" t="t"/>
              <a:pathLst>
                <a:path extrusionOk="0"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txBox="1"/>
            <p:nvPr/>
          </p:nvSpPr>
          <p:spPr>
            <a:xfrm>
              <a:off x="0" y="-104775"/>
              <a:ext cx="34226" cy="917575"/>
            </a:xfrm>
            <a:prstGeom prst="rect">
              <a:avLst/>
            </a:prstGeom>
            <a:noFill/>
            <a:ln>
              <a:noFill/>
            </a:ln>
          </p:spPr>
          <p:txBody>
            <a:bodyPr anchorCtr="0" anchor="ctr" bIns="50800" lIns="50800" spcFirstLastPara="1" rIns="50800" wrap="square" tIns="50800">
              <a:noAutofit/>
            </a:bodyPr>
            <a:lstStyle/>
            <a:p>
              <a:pPr indent="0" lvl="0" marL="0" marR="0" rtl="0" algn="ctr">
                <a:lnSpc>
                  <a:spcPct val="188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99" name="Google Shape;199;p20"/>
          <p:cNvSpPr txBox="1"/>
          <p:nvPr/>
        </p:nvSpPr>
        <p:spPr>
          <a:xfrm>
            <a:off x="1584145" y="3861239"/>
            <a:ext cx="7559855" cy="31877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0" i="0" lang="en-US" sz="2000" u="none" cap="none" strike="noStrike">
                <a:solidFill>
                  <a:srgbClr val="E34B4B"/>
                </a:solidFill>
                <a:latin typeface="Poppins"/>
                <a:ea typeface="Poppins"/>
                <a:cs typeface="Poppins"/>
                <a:sym typeface="Poppins"/>
              </a:rPr>
              <a:t>This technical report explains how the project was built using Prolog to organize information about supernatural beings from religious, folklore, and mythological sources. It includes the tools used like SWI-Prolog and draw.io, how the data was structured, and how relationships were shown through logic rules. The report also highlights some challenges faced during the design, shows sample queries, and explains how the knowledge base was made to give clear and useful answers.</a:t>
            </a:r>
            <a:endParaRPr/>
          </a:p>
        </p:txBody>
      </p:sp>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1ED"/>
        </a:solidFill>
      </p:bgPr>
    </p:bg>
    <p:spTree>
      <p:nvGrpSpPr>
        <p:cNvPr id="203" name="Shape 203"/>
        <p:cNvGrpSpPr/>
        <p:nvPr/>
      </p:nvGrpSpPr>
      <p:grpSpPr>
        <a:xfrm>
          <a:off x="0" y="0"/>
          <a:ext cx="0" cy="0"/>
          <a:chOff x="0" y="0"/>
          <a:chExt cx="0" cy="0"/>
        </a:xfrm>
      </p:grpSpPr>
      <p:grpSp>
        <p:nvGrpSpPr>
          <p:cNvPr id="204" name="Google Shape;204;p21"/>
          <p:cNvGrpSpPr/>
          <p:nvPr/>
        </p:nvGrpSpPr>
        <p:grpSpPr>
          <a:xfrm rot="-5400000">
            <a:off x="5771936" y="8821445"/>
            <a:ext cx="129954" cy="2304590"/>
            <a:chOff x="0" y="-104775"/>
            <a:chExt cx="34226" cy="606970"/>
          </a:xfrm>
        </p:grpSpPr>
        <p:sp>
          <p:nvSpPr>
            <p:cNvPr id="205" name="Google Shape;205;p21"/>
            <p:cNvSpPr/>
            <p:nvPr/>
          </p:nvSpPr>
          <p:spPr>
            <a:xfrm>
              <a:off x="0" y="0"/>
              <a:ext cx="34226" cy="502195"/>
            </a:xfrm>
            <a:custGeom>
              <a:rect b="b" l="l" r="r" t="t"/>
              <a:pathLst>
                <a:path extrusionOk="0" h="502195" w="34226">
                  <a:moveTo>
                    <a:pt x="17113" y="0"/>
                  </a:moveTo>
                  <a:lnTo>
                    <a:pt x="17113" y="0"/>
                  </a:lnTo>
                  <a:cubicBezTo>
                    <a:pt x="26565" y="0"/>
                    <a:pt x="34226" y="7662"/>
                    <a:pt x="34226" y="17113"/>
                  </a:cubicBezTo>
                  <a:lnTo>
                    <a:pt x="34226" y="485082"/>
                  </a:lnTo>
                  <a:cubicBezTo>
                    <a:pt x="34226" y="494533"/>
                    <a:pt x="26565" y="502195"/>
                    <a:pt x="17113" y="502195"/>
                  </a:cubicBezTo>
                  <a:lnTo>
                    <a:pt x="17113" y="502195"/>
                  </a:lnTo>
                  <a:cubicBezTo>
                    <a:pt x="7662" y="502195"/>
                    <a:pt x="0" y="494533"/>
                    <a:pt x="0" y="485082"/>
                  </a:cubicBezTo>
                  <a:lnTo>
                    <a:pt x="0" y="17113"/>
                  </a:lnTo>
                  <a:cubicBezTo>
                    <a:pt x="0" y="7662"/>
                    <a:pt x="7662" y="0"/>
                    <a:pt x="17113" y="0"/>
                  </a:cubicBezTo>
                  <a:close/>
                </a:path>
              </a:pathLst>
            </a:custGeom>
            <a:solidFill>
              <a:srgbClr val="E3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txBox="1"/>
            <p:nvPr/>
          </p:nvSpPr>
          <p:spPr>
            <a:xfrm>
              <a:off x="0" y="-104775"/>
              <a:ext cx="34226" cy="606970"/>
            </a:xfrm>
            <a:prstGeom prst="rect">
              <a:avLst/>
            </a:prstGeom>
            <a:noFill/>
            <a:ln>
              <a:noFill/>
            </a:ln>
          </p:spPr>
          <p:txBody>
            <a:bodyPr anchorCtr="0" anchor="ctr" bIns="50800" lIns="50800" spcFirstLastPara="1" rIns="50800" wrap="square" tIns="50800">
              <a:noAutofit/>
            </a:bodyPr>
            <a:lstStyle/>
            <a:p>
              <a:pPr indent="0" lvl="0" marL="0" marR="0" rtl="0" algn="ctr">
                <a:lnSpc>
                  <a:spcPct val="188944"/>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07" name="Google Shape;207;p21"/>
          <p:cNvSpPr/>
          <p:nvPr/>
        </p:nvSpPr>
        <p:spPr>
          <a:xfrm>
            <a:off x="11626037" y="5505138"/>
            <a:ext cx="5633263" cy="3753162"/>
          </a:xfrm>
          <a:custGeom>
            <a:rect b="b" l="l" r="r" t="t"/>
            <a:pathLst>
              <a:path extrusionOk="0" h="3753162" w="5633263">
                <a:moveTo>
                  <a:pt x="0" y="0"/>
                </a:moveTo>
                <a:lnTo>
                  <a:pt x="5633263" y="0"/>
                </a:lnTo>
                <a:lnTo>
                  <a:pt x="5633263" y="3753162"/>
                </a:lnTo>
                <a:lnTo>
                  <a:pt x="0" y="3753162"/>
                </a:lnTo>
                <a:lnTo>
                  <a:pt x="0" y="0"/>
                </a:lnTo>
                <a:close/>
              </a:path>
            </a:pathLst>
          </a:custGeom>
          <a:blipFill rotWithShape="1">
            <a:blip r:embed="rId3">
              <a:alphaModFix amt="55000"/>
            </a:blip>
            <a:stretch>
              <a:fillRect b="0" l="0" r="0" t="0"/>
            </a:stretch>
          </a:blipFill>
          <a:ln>
            <a:noFill/>
          </a:ln>
        </p:spPr>
      </p:sp>
      <p:sp>
        <p:nvSpPr>
          <p:cNvPr id="208" name="Google Shape;208;p21"/>
          <p:cNvSpPr txBox="1"/>
          <p:nvPr/>
        </p:nvSpPr>
        <p:spPr>
          <a:xfrm>
            <a:off x="1028700" y="1047750"/>
            <a:ext cx="13464522" cy="1272540"/>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None/>
            </a:pPr>
            <a:r>
              <a:rPr b="1" i="0" lang="en-US" sz="8499" u="none" cap="none" strike="noStrike">
                <a:solidFill>
                  <a:srgbClr val="E34B4B"/>
                </a:solidFill>
                <a:latin typeface="Poppins SemiBold"/>
                <a:ea typeface="Poppins SemiBold"/>
                <a:cs typeface="Poppins SemiBold"/>
                <a:sym typeface="Poppins SemiBold"/>
              </a:rPr>
              <a:t>SOURCE CODE</a:t>
            </a:r>
            <a:endParaRPr/>
          </a:p>
        </p:txBody>
      </p:sp>
      <p:sp>
        <p:nvSpPr>
          <p:cNvPr id="209" name="Google Shape;209;p21"/>
          <p:cNvSpPr txBox="1"/>
          <p:nvPr/>
        </p:nvSpPr>
        <p:spPr>
          <a:xfrm>
            <a:off x="2202395" y="2821628"/>
            <a:ext cx="13883100" cy="31152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b="0" i="0" lang="en-US" sz="2100" u="none" cap="none" strike="noStrike">
                <a:solidFill>
                  <a:srgbClr val="E34B4B"/>
                </a:solidFill>
                <a:latin typeface="Poppins"/>
                <a:ea typeface="Poppins"/>
                <a:cs typeface="Poppins"/>
                <a:sym typeface="Poppins"/>
              </a:rPr>
              <a:t>The project’s source code consists of a structured Prolog knowledge base, including numerous facts and logical rules representing supernatural beings from religious, folklore, and mythological origins. With over 450+ lines of well-documented code, displaying everything here would be impractical. Instead, the entire codebase has been organized and uploaded to GitHub for easier viewing, sharing, and future collaboration.</a:t>
            </a:r>
            <a:endParaRPr/>
          </a:p>
          <a:p>
            <a:pPr indent="0" lvl="0" marL="0" marR="0" rtl="0" algn="just">
              <a:lnSpc>
                <a:spcPct val="140000"/>
              </a:lnSpc>
              <a:spcBef>
                <a:spcPts val="0"/>
              </a:spcBef>
              <a:spcAft>
                <a:spcPts val="0"/>
              </a:spcAft>
              <a:buNone/>
            </a:pPr>
            <a:r>
              <a:t/>
            </a:r>
            <a:endParaRPr b="0" i="0" sz="2100" u="none" cap="none" strike="noStrike">
              <a:solidFill>
                <a:srgbClr val="E34B4B"/>
              </a:solidFill>
              <a:latin typeface="Poppins"/>
              <a:ea typeface="Poppins"/>
              <a:cs typeface="Poppins"/>
              <a:sym typeface="Poppins"/>
            </a:endParaRPr>
          </a:p>
          <a:p>
            <a:pPr indent="0" lvl="0" marL="0" marR="0" rtl="0" algn="just">
              <a:lnSpc>
                <a:spcPct val="140015"/>
              </a:lnSpc>
              <a:spcBef>
                <a:spcPts val="0"/>
              </a:spcBef>
              <a:spcAft>
                <a:spcPts val="0"/>
              </a:spcAft>
              <a:buNone/>
            </a:pPr>
            <a:r>
              <a:rPr b="1" i="0" lang="en-US" sz="2599" u="none" cap="none" strike="noStrike">
                <a:solidFill>
                  <a:srgbClr val="E34B4B"/>
                </a:solidFill>
                <a:latin typeface="Poppins"/>
                <a:ea typeface="Poppins"/>
                <a:cs typeface="Poppins"/>
                <a:sym typeface="Poppins"/>
              </a:rPr>
              <a:t>🔗 GitHub Repository:  </a:t>
            </a:r>
            <a:r>
              <a:rPr b="1" i="0" lang="en-US" sz="2599" u="sng" cap="none" strike="noStrike">
                <a:solidFill>
                  <a:schemeClr val="hlink"/>
                </a:solidFill>
                <a:latin typeface="Poppins"/>
                <a:ea typeface="Poppins"/>
                <a:cs typeface="Poppins"/>
                <a:sym typeface="Poppins"/>
                <a:hlinkClick r:id="rId4"/>
              </a:rPr>
              <a:t>Code</a:t>
            </a:r>
            <a:endParaRPr/>
          </a:p>
        </p:txBody>
      </p:sp>
    </p:spTree>
  </p:cSld>
  <p:clrMapOvr>
    <a:masterClrMapping/>
  </p:clrMapOvr>
  <p:transition spd="slow">
    <p:fade/>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